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 autoCompressPictures="0">
  <p:sldMasterIdLst>
    <p:sldMasterId id="2147483672" r:id="rId1"/>
  </p:sldMasterIdLst>
  <p:notesMasterIdLst>
    <p:notesMasterId r:id="rId4"/>
  </p:notesMasterIdLst>
  <p:sldIdLst>
    <p:sldId id="313" r:id="rId2"/>
    <p:sldId id="28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0" pos="7446" userDrawn="1">
          <p15:clr>
            <a:srgbClr val="A4A3A4"/>
          </p15:clr>
        </p15:guide>
        <p15:guide id="11" pos="234" userDrawn="1">
          <p15:clr>
            <a:srgbClr val="A4A3A4"/>
          </p15:clr>
        </p15:guide>
        <p15:guide id="12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53A3"/>
    <a:srgbClr val="FF6600"/>
    <a:srgbClr val="FF9900"/>
    <a:srgbClr val="009900"/>
    <a:srgbClr val="0099FF"/>
    <a:srgbClr val="00FFFF"/>
    <a:srgbClr val="3399FF"/>
    <a:srgbClr val="E2E242"/>
    <a:srgbClr val="D6D109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中間スタイル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590" autoAdjust="0"/>
    <p:restoredTop sz="91459" autoAdjust="0"/>
  </p:normalViewPr>
  <p:slideViewPr>
    <p:cSldViewPr snapToGrid="0" snapToObjects="1">
      <p:cViewPr varScale="1">
        <p:scale>
          <a:sx n="100" d="100"/>
          <a:sy n="100" d="100"/>
        </p:scale>
        <p:origin x="1452" y="90"/>
      </p:cViewPr>
      <p:guideLst>
        <p:guide pos="7446"/>
        <p:guide pos="234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FCBA52-F66B-B549-95FB-D5796D1ABCFD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C19D7F-CC3B-204C-8317-DEDD59DAB8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4205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C19D7F-CC3B-204C-8317-DEDD59DAB83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6739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5799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07AF4543-01A1-CB4A-6362-9694A126C220}"/>
              </a:ext>
            </a:extLst>
          </p:cNvPr>
          <p:cNvSpPr/>
          <p:nvPr userDrawn="1"/>
        </p:nvSpPr>
        <p:spPr>
          <a:xfrm>
            <a:off x="381000" y="332714"/>
            <a:ext cx="11429999" cy="442812"/>
          </a:xfrm>
          <a:prstGeom prst="rect">
            <a:avLst/>
          </a:prstGeom>
          <a:gradFill>
            <a:gsLst>
              <a:gs pos="0">
                <a:srgbClr val="005698"/>
              </a:gs>
              <a:gs pos="85000">
                <a:srgbClr val="6BC7E6">
                  <a:lumMod val="97000"/>
                  <a:lumOff val="3000"/>
                </a:srgbClr>
              </a:gs>
              <a:gs pos="20000">
                <a:srgbClr val="005698"/>
              </a:gs>
              <a:gs pos="100000">
                <a:srgbClr val="60C4E5">
                  <a:lumMod val="41000"/>
                  <a:lumOff val="59000"/>
                </a:srgb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endParaRPr kumimoji="1" lang="ja-JP" altLang="en-US" sz="2300" b="1">
              <a:solidFill>
                <a:schemeClr val="bg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14" name="テキスト プレースホルダー 2">
            <a:extLst>
              <a:ext uri="{FF2B5EF4-FFF2-40B4-BE49-F238E27FC236}">
                <a16:creationId xmlns:a16="http://schemas.microsoft.com/office/drawing/2014/main" id="{B4BEC5EE-B728-53DA-AA31-EFB8CE22811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 bwMode="white">
          <a:xfrm>
            <a:off x="388730" y="332714"/>
            <a:ext cx="11422268" cy="442813"/>
          </a:xfrm>
          <a:noFill/>
        </p:spPr>
        <p:txBody>
          <a:bodyPr anchor="ctr">
            <a:noAutofit/>
          </a:bodyPr>
          <a:lstStyle>
            <a:lvl1pPr marL="0" indent="0">
              <a:lnSpc>
                <a:spcPct val="120000"/>
              </a:lnSpc>
              <a:buNone/>
              <a:defRPr sz="2200" b="1" i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r>
              <a:rPr kumimoji="1" lang="ja-JP" altLang="en-US" dirty="0"/>
              <a:t>タイトルを入力</a:t>
            </a:r>
          </a:p>
        </p:txBody>
      </p:sp>
      <p:sp>
        <p:nvSpPr>
          <p:cNvPr id="16" name="テキスト プレースホルダー 2">
            <a:extLst>
              <a:ext uri="{FF2B5EF4-FFF2-40B4-BE49-F238E27FC236}">
                <a16:creationId xmlns:a16="http://schemas.microsoft.com/office/drawing/2014/main" id="{47E4BE00-C2E7-AC09-8F5F-F7FBCEBD48E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88729" y="863764"/>
            <a:ext cx="11422267" cy="496405"/>
          </a:xfrm>
          <a:noFill/>
        </p:spPr>
        <p:txBody>
          <a:bodyPr anchor="t">
            <a:noAutofit/>
          </a:bodyPr>
          <a:lstStyle>
            <a:lvl1pPr marL="0" marR="0" indent="0" algn="l" defTabSz="914377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00" b="1" i="0">
                <a:solidFill>
                  <a:schemeClr val="tx1"/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r>
              <a:rPr kumimoji="1" lang="ja-JP" altLang="en-US"/>
              <a:t>テキストを入力</a:t>
            </a:r>
            <a:endParaRPr kumimoji="1" lang="en-US" altLang="ja-JP" dirty="0"/>
          </a:p>
        </p:txBody>
      </p:sp>
      <p:sp>
        <p:nvSpPr>
          <p:cNvPr id="10" name="Slide Number Placeholder 8">
            <a:extLst>
              <a:ext uri="{FF2B5EF4-FFF2-40B4-BE49-F238E27FC236}">
                <a16:creationId xmlns:a16="http://schemas.microsoft.com/office/drawing/2014/main" id="{F4AB91DC-2BDE-3DD0-3E16-9D0671A59508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9137313" y="6357963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chemeClr val="tx1"/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fld id="{3C58AAC9-6130-824E-A9AE-4E7D6355CC5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B621B86-8C63-6CA6-5089-74FC4F33A4F1}"/>
              </a:ext>
            </a:extLst>
          </p:cNvPr>
          <p:cNvSpPr/>
          <p:nvPr userDrawn="1"/>
        </p:nvSpPr>
        <p:spPr>
          <a:xfrm>
            <a:off x="381000" y="6309464"/>
            <a:ext cx="11429999" cy="21600"/>
          </a:xfrm>
          <a:prstGeom prst="rect">
            <a:avLst/>
          </a:prstGeom>
          <a:gradFill>
            <a:gsLst>
              <a:gs pos="0">
                <a:srgbClr val="005698"/>
              </a:gs>
              <a:gs pos="85000">
                <a:srgbClr val="6BC7E6">
                  <a:lumMod val="97000"/>
                  <a:lumOff val="3000"/>
                </a:srgbClr>
              </a:gs>
              <a:gs pos="20000">
                <a:srgbClr val="005698"/>
              </a:gs>
              <a:gs pos="100000">
                <a:srgbClr val="60C4E5">
                  <a:lumMod val="41000"/>
                  <a:lumOff val="59000"/>
                </a:srgb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2300" b="1">
              <a:solidFill>
                <a:schemeClr val="bg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39E18AC-DDD6-B330-E104-586A806817FE}"/>
              </a:ext>
            </a:extLst>
          </p:cNvPr>
          <p:cNvSpPr txBox="1"/>
          <p:nvPr userDrawn="1"/>
        </p:nvSpPr>
        <p:spPr>
          <a:xfrm>
            <a:off x="311487" y="6344298"/>
            <a:ext cx="2492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fontAlgn="ctr"/>
            <a:r>
              <a:rPr kumimoji="1" lang="ja-JP" altLang="en-US" sz="1200" b="0" i="0" u="none" strike="noStrike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徳島県　保健福祉部　医療政策課</a:t>
            </a:r>
          </a:p>
        </p:txBody>
      </p:sp>
    </p:spTree>
    <p:extLst>
      <p:ext uri="{BB962C8B-B14F-4D97-AF65-F5344CB8AC3E}">
        <p14:creationId xmlns:p14="http://schemas.microsoft.com/office/powerpoint/2010/main" val="22790055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8AAC9-6130-824E-A9AE-4E7D6355CC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361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7" r:id="rId2"/>
  </p:sldLayoutIdLst>
  <p:hf sldNum="0"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svg"/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svg"/><Relationship Id="rId5" Type="http://schemas.openxmlformats.org/officeDocument/2006/relationships/image" Target="../media/image3.sv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19" Type="http://schemas.openxmlformats.org/officeDocument/2006/relationships/image" Target="../media/image17.emf"/><Relationship Id="rId4" Type="http://schemas.openxmlformats.org/officeDocument/2006/relationships/image" Target="../media/image2.png"/><Relationship Id="rId9" Type="http://schemas.openxmlformats.org/officeDocument/2006/relationships/image" Target="../media/image7.sv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77892097-C7FF-DBFC-C947-ADB2C25E827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付録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EADCABE-AFB1-DCB4-34E8-41642E8EB459}"/>
              </a:ext>
            </a:extLst>
          </p:cNvPr>
          <p:cNvSpPr txBox="1"/>
          <p:nvPr/>
        </p:nvSpPr>
        <p:spPr>
          <a:xfrm>
            <a:off x="933450" y="2533650"/>
            <a:ext cx="7596951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3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ネットワーク簡易構成図（サンプル）</a:t>
            </a:r>
          </a:p>
        </p:txBody>
      </p:sp>
    </p:spTree>
    <p:extLst>
      <p:ext uri="{BB962C8B-B14F-4D97-AF65-F5344CB8AC3E}">
        <p14:creationId xmlns:p14="http://schemas.microsoft.com/office/powerpoint/2010/main" val="981220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9C239C3-1321-B524-9FB3-2DC28C99A213}"/>
              </a:ext>
            </a:extLst>
          </p:cNvPr>
          <p:cNvSpPr/>
          <p:nvPr/>
        </p:nvSpPr>
        <p:spPr>
          <a:xfrm>
            <a:off x="2047840" y="2624594"/>
            <a:ext cx="9680863" cy="3586613"/>
          </a:xfrm>
          <a:prstGeom prst="rect">
            <a:avLst/>
          </a:prstGeom>
          <a:solidFill>
            <a:schemeClr val="bg1"/>
          </a:solidFill>
          <a:ln cmpd="sng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FF31A86-0BF4-B9A3-3BBB-7509007EB97F}"/>
              </a:ext>
            </a:extLst>
          </p:cNvPr>
          <p:cNvSpPr/>
          <p:nvPr/>
        </p:nvSpPr>
        <p:spPr>
          <a:xfrm>
            <a:off x="6752347" y="3454652"/>
            <a:ext cx="1932342" cy="269737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78945DDE-357C-A039-A746-E7F929408BC2}"/>
              </a:ext>
            </a:extLst>
          </p:cNvPr>
          <p:cNvCxnSpPr>
            <a:cxnSpLocks/>
          </p:cNvCxnSpPr>
          <p:nvPr/>
        </p:nvCxnSpPr>
        <p:spPr>
          <a:xfrm>
            <a:off x="7657636" y="1699568"/>
            <a:ext cx="13008" cy="26312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コネクタ: カギ線 90">
            <a:extLst>
              <a:ext uri="{FF2B5EF4-FFF2-40B4-BE49-F238E27FC236}">
                <a16:creationId xmlns:a16="http://schemas.microsoft.com/office/drawing/2014/main" id="{572B903B-B36A-4360-B359-CFC7DED86BD5}"/>
              </a:ext>
            </a:extLst>
          </p:cNvPr>
          <p:cNvCxnSpPr>
            <a:cxnSpLocks/>
            <a:stCxn id="90" idx="2"/>
            <a:endCxn id="111" idx="0"/>
          </p:cNvCxnSpPr>
          <p:nvPr/>
        </p:nvCxnSpPr>
        <p:spPr>
          <a:xfrm rot="16200000" flipH="1">
            <a:off x="3002411" y="1915199"/>
            <a:ext cx="644479" cy="43739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Cloud">
            <a:extLst>
              <a:ext uri="{FF2B5EF4-FFF2-40B4-BE49-F238E27FC236}">
                <a16:creationId xmlns:a16="http://schemas.microsoft.com/office/drawing/2014/main" id="{88C56F71-5759-2B61-F61D-B356C5288FAB}"/>
              </a:ext>
            </a:extLst>
          </p:cNvPr>
          <p:cNvSpPr>
            <a:spLocks noChangeAspect="1" noEditPoints="1" noChangeArrowheads="1"/>
          </p:cNvSpPr>
          <p:nvPr/>
        </p:nvSpPr>
        <p:spPr bwMode="auto">
          <a:xfrm>
            <a:off x="9208015" y="1115073"/>
            <a:ext cx="1183486" cy="458643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1">
            <a:gsLst>
              <a:gs pos="0">
                <a:srgbClr val="81D5FB"/>
              </a:gs>
              <a:gs pos="50000">
                <a:srgbClr val="CCECFF"/>
              </a:gs>
              <a:gs pos="100000">
                <a:srgbClr val="81D5FB"/>
              </a:gs>
            </a:gsLst>
            <a:lin ang="18900000" scaled="1"/>
          </a:gradFill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23B5335-43A7-DD69-39F6-B62BF76E6016}"/>
              </a:ext>
            </a:extLst>
          </p:cNvPr>
          <p:cNvSpPr/>
          <p:nvPr/>
        </p:nvSpPr>
        <p:spPr>
          <a:xfrm>
            <a:off x="2342991" y="4337159"/>
            <a:ext cx="879904" cy="1652418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18B1B86-1E32-BD50-EB66-BFDA5BB93307}"/>
              </a:ext>
            </a:extLst>
          </p:cNvPr>
          <p:cNvSpPr/>
          <p:nvPr/>
        </p:nvSpPr>
        <p:spPr>
          <a:xfrm>
            <a:off x="3410153" y="4337159"/>
            <a:ext cx="879904" cy="1652418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DD444EB-115C-5264-D468-0D8C607E51FD}"/>
              </a:ext>
            </a:extLst>
          </p:cNvPr>
          <p:cNvSpPr/>
          <p:nvPr/>
        </p:nvSpPr>
        <p:spPr>
          <a:xfrm>
            <a:off x="4565569" y="4337159"/>
            <a:ext cx="879904" cy="1637933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29E54C4-8EB2-5302-B5D2-0A553D8824C3}"/>
              </a:ext>
            </a:extLst>
          </p:cNvPr>
          <p:cNvSpPr txBox="1"/>
          <p:nvPr/>
        </p:nvSpPr>
        <p:spPr>
          <a:xfrm>
            <a:off x="1598287" y="712610"/>
            <a:ext cx="390742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医療系ネットワーク（インターネット不可）</a:t>
            </a:r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8751C8D-1E70-1AF3-6AF3-5A207FFA6BF4}"/>
              </a:ext>
            </a:extLst>
          </p:cNvPr>
          <p:cNvSpPr txBox="1"/>
          <p:nvPr/>
        </p:nvSpPr>
        <p:spPr>
          <a:xfrm>
            <a:off x="6602867" y="691217"/>
            <a:ext cx="210997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情報系ネットワーク</a:t>
            </a:r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0B7A1D28-A618-82C7-6E6C-9FF5E6E395C4}"/>
              </a:ext>
            </a:extLst>
          </p:cNvPr>
          <p:cNvCxnSpPr>
            <a:cxnSpLocks/>
            <a:stCxn id="83" idx="2"/>
            <a:endCxn id="53" idx="0"/>
          </p:cNvCxnSpPr>
          <p:nvPr/>
        </p:nvCxnSpPr>
        <p:spPr>
          <a:xfrm>
            <a:off x="5383972" y="1814588"/>
            <a:ext cx="0" cy="5910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0D794898-D1FC-421D-85AD-8ABD1ED06BA7}"/>
              </a:ext>
            </a:extLst>
          </p:cNvPr>
          <p:cNvSpPr txBox="1"/>
          <p:nvPr/>
        </p:nvSpPr>
        <p:spPr>
          <a:xfrm>
            <a:off x="4940551" y="1101324"/>
            <a:ext cx="1311177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保守業者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社</a:t>
            </a:r>
          </a:p>
        </p:txBody>
      </p: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15776A19-8B4E-02F0-89F4-A89A54CEB855}"/>
              </a:ext>
            </a:extLst>
          </p:cNvPr>
          <p:cNvCxnSpPr>
            <a:cxnSpLocks/>
          </p:cNvCxnSpPr>
          <p:nvPr/>
        </p:nvCxnSpPr>
        <p:spPr>
          <a:xfrm>
            <a:off x="476720" y="990088"/>
            <a:ext cx="558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B63CD87C-8F5C-CA6D-3401-9FEC3A1CCE33}"/>
              </a:ext>
            </a:extLst>
          </p:cNvPr>
          <p:cNvCxnSpPr>
            <a:cxnSpLocks/>
          </p:cNvCxnSpPr>
          <p:nvPr/>
        </p:nvCxnSpPr>
        <p:spPr>
          <a:xfrm>
            <a:off x="6343650" y="990089"/>
            <a:ext cx="25409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コネクタ: カギ線 28">
            <a:extLst>
              <a:ext uri="{FF2B5EF4-FFF2-40B4-BE49-F238E27FC236}">
                <a16:creationId xmlns:a16="http://schemas.microsoft.com/office/drawing/2014/main" id="{0A5C2E65-3F42-952A-C1F3-1D88004FEAF5}"/>
              </a:ext>
            </a:extLst>
          </p:cNvPr>
          <p:cNvCxnSpPr>
            <a:cxnSpLocks/>
            <a:stCxn id="109" idx="2"/>
            <a:endCxn id="6" idx="0"/>
          </p:cNvCxnSpPr>
          <p:nvPr/>
        </p:nvCxnSpPr>
        <p:spPr>
          <a:xfrm rot="5400000">
            <a:off x="3221282" y="3300081"/>
            <a:ext cx="598740" cy="147541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コネクタ: カギ線 29">
            <a:extLst>
              <a:ext uri="{FF2B5EF4-FFF2-40B4-BE49-F238E27FC236}">
                <a16:creationId xmlns:a16="http://schemas.microsoft.com/office/drawing/2014/main" id="{FF2699E1-5FC0-B592-9C93-D95A72CEE371}"/>
              </a:ext>
            </a:extLst>
          </p:cNvPr>
          <p:cNvCxnSpPr>
            <a:cxnSpLocks/>
            <a:stCxn id="109" idx="2"/>
            <a:endCxn id="7" idx="0"/>
          </p:cNvCxnSpPr>
          <p:nvPr/>
        </p:nvCxnSpPr>
        <p:spPr>
          <a:xfrm rot="5400000">
            <a:off x="3754863" y="3833662"/>
            <a:ext cx="598740" cy="40825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コネクタ: カギ線 30">
            <a:extLst>
              <a:ext uri="{FF2B5EF4-FFF2-40B4-BE49-F238E27FC236}">
                <a16:creationId xmlns:a16="http://schemas.microsoft.com/office/drawing/2014/main" id="{3E8F67FE-4750-79D6-E77C-2CCEEF269FB0}"/>
              </a:ext>
            </a:extLst>
          </p:cNvPr>
          <p:cNvCxnSpPr>
            <a:cxnSpLocks/>
            <a:stCxn id="109" idx="2"/>
            <a:endCxn id="8" idx="0"/>
          </p:cNvCxnSpPr>
          <p:nvPr/>
        </p:nvCxnSpPr>
        <p:spPr>
          <a:xfrm rot="16200000" flipH="1">
            <a:off x="4332570" y="3664208"/>
            <a:ext cx="598740" cy="74716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B00893BF-02A6-7504-2629-1C1782D9EA02}"/>
              </a:ext>
            </a:extLst>
          </p:cNvPr>
          <p:cNvSpPr txBox="1"/>
          <p:nvPr/>
        </p:nvSpPr>
        <p:spPr>
          <a:xfrm>
            <a:off x="4605452" y="1992853"/>
            <a:ext cx="1016860" cy="415498"/>
          </a:xfrm>
          <a:prstGeom prst="rect">
            <a:avLst/>
          </a:prstGeom>
          <a:noFill/>
          <a:ln w="222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専用線・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閉域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IP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通信網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0BDED076-F90D-B165-7A96-A6FF54EFE7E6}"/>
              </a:ext>
            </a:extLst>
          </p:cNvPr>
          <p:cNvSpPr/>
          <p:nvPr/>
        </p:nvSpPr>
        <p:spPr>
          <a:xfrm>
            <a:off x="7325004" y="4333727"/>
            <a:ext cx="742427" cy="1624833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94DBD5E0-32CA-554B-7A62-F251ABFFC7C7}"/>
              </a:ext>
            </a:extLst>
          </p:cNvPr>
          <p:cNvSpPr txBox="1"/>
          <p:nvPr/>
        </p:nvSpPr>
        <p:spPr>
          <a:xfrm>
            <a:off x="7296249" y="5021216"/>
            <a:ext cx="735197" cy="577081"/>
          </a:xfrm>
          <a:prstGeom prst="rect">
            <a:avLst/>
          </a:prstGeom>
          <a:noFill/>
          <a:ln w="222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05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インターネット</a:t>
            </a:r>
            <a:endParaRPr kumimoji="1" lang="en-US" altLang="ja-JP" sz="1050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05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端末</a:t>
            </a: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B4971A88-5878-D929-8264-FA8AF6BFA329}"/>
              </a:ext>
            </a:extLst>
          </p:cNvPr>
          <p:cNvSpPr txBox="1"/>
          <p:nvPr/>
        </p:nvSpPr>
        <p:spPr>
          <a:xfrm>
            <a:off x="6087996" y="1763953"/>
            <a:ext cx="1665983" cy="553998"/>
          </a:xfrm>
          <a:prstGeom prst="rect">
            <a:avLst/>
          </a:prstGeom>
          <a:noFill/>
          <a:ln w="222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クラウドサービス利用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ホームページ</a:t>
            </a:r>
            <a:endParaRPr kumimoji="1"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・受付予約</a:t>
            </a:r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C75CBDB6-C031-EA58-49A6-DFB6BFD3AF30}"/>
              </a:ext>
            </a:extLst>
          </p:cNvPr>
          <p:cNvSpPr txBox="1"/>
          <p:nvPr/>
        </p:nvSpPr>
        <p:spPr>
          <a:xfrm>
            <a:off x="2270021" y="5315164"/>
            <a:ext cx="1022674" cy="415498"/>
          </a:xfrm>
          <a:prstGeom prst="rect">
            <a:avLst/>
          </a:prstGeom>
          <a:noFill/>
          <a:ln w="222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05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電子カルテ系サーバ</a:t>
            </a: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47A855BC-3FAF-4DCC-3885-AC7D6A644A49}"/>
              </a:ext>
            </a:extLst>
          </p:cNvPr>
          <p:cNvSpPr txBox="1"/>
          <p:nvPr/>
        </p:nvSpPr>
        <p:spPr>
          <a:xfrm>
            <a:off x="4576649" y="5289309"/>
            <a:ext cx="879903" cy="415498"/>
          </a:xfrm>
          <a:prstGeom prst="rect">
            <a:avLst/>
          </a:prstGeom>
          <a:noFill/>
          <a:ln w="222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05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PACS</a:t>
            </a:r>
            <a:r>
              <a:rPr lang="ja-JP" altLang="en-US" sz="105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系サーバ</a:t>
            </a:r>
            <a:endParaRPr kumimoji="1" lang="ja-JP" altLang="en-US" sz="1050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852B1F9B-1665-7C59-277A-E8B9F9634B6D}"/>
              </a:ext>
            </a:extLst>
          </p:cNvPr>
          <p:cNvSpPr txBox="1"/>
          <p:nvPr/>
        </p:nvSpPr>
        <p:spPr>
          <a:xfrm>
            <a:off x="3416629" y="5319961"/>
            <a:ext cx="879903" cy="415498"/>
          </a:xfrm>
          <a:prstGeom prst="rect">
            <a:avLst/>
          </a:prstGeom>
          <a:noFill/>
          <a:ln w="222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05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電子カルテ端末</a:t>
            </a:r>
            <a:endParaRPr kumimoji="1" lang="ja-JP" altLang="en-US" sz="1050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2522ACEA-F7F3-1C9A-63CF-FD468511AC61}"/>
              </a:ext>
            </a:extLst>
          </p:cNvPr>
          <p:cNvSpPr/>
          <p:nvPr/>
        </p:nvSpPr>
        <p:spPr>
          <a:xfrm>
            <a:off x="9195964" y="3462846"/>
            <a:ext cx="1034154" cy="269737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539E9326-3354-CF4A-A61F-76F564869CBE}"/>
              </a:ext>
            </a:extLst>
          </p:cNvPr>
          <p:cNvSpPr/>
          <p:nvPr/>
        </p:nvSpPr>
        <p:spPr>
          <a:xfrm>
            <a:off x="9343273" y="4341921"/>
            <a:ext cx="757678" cy="1655849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004FD7A8-FBCE-5AB2-515A-FA002A74A783}"/>
              </a:ext>
            </a:extLst>
          </p:cNvPr>
          <p:cNvSpPr txBox="1"/>
          <p:nvPr/>
        </p:nvSpPr>
        <p:spPr>
          <a:xfrm>
            <a:off x="9327326" y="5052505"/>
            <a:ext cx="757678" cy="415498"/>
          </a:xfrm>
          <a:prstGeom prst="rect">
            <a:avLst/>
          </a:prstGeom>
          <a:noFill/>
          <a:ln w="222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05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フリー</a:t>
            </a:r>
            <a:r>
              <a:rPr kumimoji="1" lang="en-US" altLang="ja-JP" sz="1050" u="sng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WiFi</a:t>
            </a:r>
            <a:endParaRPr kumimoji="1" lang="en-US" altLang="ja-JP" sz="1050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99596CB3-3F30-F72E-19BA-2B8AC8D26A28}"/>
              </a:ext>
            </a:extLst>
          </p:cNvPr>
          <p:cNvSpPr txBox="1"/>
          <p:nvPr/>
        </p:nvSpPr>
        <p:spPr>
          <a:xfrm>
            <a:off x="8920857" y="687931"/>
            <a:ext cx="193459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患者系ネットワーク</a:t>
            </a:r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64" name="直線コネクタ 63">
            <a:extLst>
              <a:ext uri="{FF2B5EF4-FFF2-40B4-BE49-F238E27FC236}">
                <a16:creationId xmlns:a16="http://schemas.microsoft.com/office/drawing/2014/main" id="{D6D3D177-D50A-9395-1820-48AB386C71AF}"/>
              </a:ext>
            </a:extLst>
          </p:cNvPr>
          <p:cNvCxnSpPr>
            <a:cxnSpLocks/>
          </p:cNvCxnSpPr>
          <p:nvPr/>
        </p:nvCxnSpPr>
        <p:spPr>
          <a:xfrm>
            <a:off x="9180745" y="998283"/>
            <a:ext cx="154025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8480F4D0-7DAA-3559-197D-D0EAFA29D10D}"/>
              </a:ext>
            </a:extLst>
          </p:cNvPr>
          <p:cNvSpPr txBox="1"/>
          <p:nvPr/>
        </p:nvSpPr>
        <p:spPr>
          <a:xfrm>
            <a:off x="9135753" y="1215185"/>
            <a:ext cx="1311177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インターネット</a:t>
            </a:r>
          </a:p>
        </p:txBody>
      </p:sp>
      <p:cxnSp>
        <p:nvCxnSpPr>
          <p:cNvPr id="70" name="直線コネクタ 69">
            <a:extLst>
              <a:ext uri="{FF2B5EF4-FFF2-40B4-BE49-F238E27FC236}">
                <a16:creationId xmlns:a16="http://schemas.microsoft.com/office/drawing/2014/main" id="{2548C27B-B427-7D37-711B-CA9E731DDEA3}"/>
              </a:ext>
            </a:extLst>
          </p:cNvPr>
          <p:cNvCxnSpPr>
            <a:cxnSpLocks/>
            <a:endCxn id="61" idx="0"/>
          </p:cNvCxnSpPr>
          <p:nvPr/>
        </p:nvCxnSpPr>
        <p:spPr>
          <a:xfrm>
            <a:off x="9722112" y="1707762"/>
            <a:ext cx="0" cy="26341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3" name="図 2" descr="黒い背景と白い文字&#10;&#10;自動的に生成された説明">
            <a:extLst>
              <a:ext uri="{FF2B5EF4-FFF2-40B4-BE49-F238E27FC236}">
                <a16:creationId xmlns:a16="http://schemas.microsoft.com/office/drawing/2014/main" id="{9AC388AB-81FC-B0FC-881F-22EADF06B3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9871" y="1355457"/>
            <a:ext cx="299547" cy="299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536DDECB-0EF0-016C-A197-C59FAF4AC35A}"/>
              </a:ext>
            </a:extLst>
          </p:cNvPr>
          <p:cNvSpPr txBox="1"/>
          <p:nvPr/>
        </p:nvSpPr>
        <p:spPr>
          <a:xfrm>
            <a:off x="7821203" y="1739689"/>
            <a:ext cx="1042989" cy="400110"/>
          </a:xfrm>
          <a:prstGeom prst="rect">
            <a:avLst/>
          </a:prstGeom>
          <a:noFill/>
          <a:ln w="222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テレワーク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・情報系のみ</a:t>
            </a:r>
          </a:p>
        </p:txBody>
      </p:sp>
      <p:pic>
        <p:nvPicPr>
          <p:cNvPr id="75" name="グラフィックス 74" descr="サーバー 単色塗りつぶし">
            <a:extLst>
              <a:ext uri="{FF2B5EF4-FFF2-40B4-BE49-F238E27FC236}">
                <a16:creationId xmlns:a16="http://schemas.microsoft.com/office/drawing/2014/main" id="{67FC5747-E5E1-A137-1C1A-A7480223BCC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563691" y="4412978"/>
            <a:ext cx="438503" cy="438503"/>
          </a:xfrm>
          <a:prstGeom prst="rect">
            <a:avLst/>
          </a:prstGeom>
        </p:spPr>
      </p:pic>
      <p:pic>
        <p:nvPicPr>
          <p:cNvPr id="77" name="グラフィックス 76" descr="データベース 単色塗りつぶし">
            <a:extLst>
              <a:ext uri="{FF2B5EF4-FFF2-40B4-BE49-F238E27FC236}">
                <a16:creationId xmlns:a16="http://schemas.microsoft.com/office/drawing/2014/main" id="{E0FF513D-2543-30F9-7E86-9D780987EEF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600585" y="4889545"/>
            <a:ext cx="364713" cy="364713"/>
          </a:xfrm>
          <a:prstGeom prst="rect">
            <a:avLst/>
          </a:prstGeom>
        </p:spPr>
      </p:pic>
      <p:pic>
        <p:nvPicPr>
          <p:cNvPr id="83" name="グラフィックス 82" descr="建物 単色塗りつぶし">
            <a:extLst>
              <a:ext uri="{FF2B5EF4-FFF2-40B4-BE49-F238E27FC236}">
                <a16:creationId xmlns:a16="http://schemas.microsoft.com/office/drawing/2014/main" id="{CA5FAEC8-A58E-19A9-D67A-6A703C5976D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159869" y="1366382"/>
            <a:ext cx="448206" cy="448206"/>
          </a:xfrm>
          <a:prstGeom prst="rect">
            <a:avLst/>
          </a:prstGeom>
        </p:spPr>
      </p:pic>
      <p:pic>
        <p:nvPicPr>
          <p:cNvPr id="15" name="グラフィックス 14" descr="無線ルーター 単色塗りつぶし">
            <a:extLst>
              <a:ext uri="{FF2B5EF4-FFF2-40B4-BE49-F238E27FC236}">
                <a16:creationId xmlns:a16="http://schemas.microsoft.com/office/drawing/2014/main" id="{C70BAFF2-E1FD-C64F-3870-378EAA70C68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9465961" y="4529325"/>
            <a:ext cx="480409" cy="480409"/>
          </a:xfrm>
          <a:prstGeom prst="rect">
            <a:avLst/>
          </a:prstGeom>
        </p:spPr>
      </p:pic>
      <p:pic>
        <p:nvPicPr>
          <p:cNvPr id="24" name="グラフィックス 23" descr="データベース 単色塗りつぶし">
            <a:extLst>
              <a:ext uri="{FF2B5EF4-FFF2-40B4-BE49-F238E27FC236}">
                <a16:creationId xmlns:a16="http://schemas.microsoft.com/office/drawing/2014/main" id="{6A89D6A6-81D4-CB58-A6B5-BE300200339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830513" y="4921203"/>
            <a:ext cx="364713" cy="364713"/>
          </a:xfrm>
          <a:prstGeom prst="rect">
            <a:avLst/>
          </a:prstGeom>
        </p:spPr>
      </p:pic>
      <p:pic>
        <p:nvPicPr>
          <p:cNvPr id="26" name="グラフィックス 25" descr="サーバー 単色塗りつぶし">
            <a:extLst>
              <a:ext uri="{FF2B5EF4-FFF2-40B4-BE49-F238E27FC236}">
                <a16:creationId xmlns:a16="http://schemas.microsoft.com/office/drawing/2014/main" id="{838F0EDE-6BCA-31B3-F972-FD300061F1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804032" y="4444000"/>
            <a:ext cx="438503" cy="438503"/>
          </a:xfrm>
          <a:prstGeom prst="rect">
            <a:avLst/>
          </a:prstGeom>
        </p:spPr>
      </p:pic>
      <p:pic>
        <p:nvPicPr>
          <p:cNvPr id="36" name="グラフィックス 35" descr="建物 単色塗りつぶし">
            <a:extLst>
              <a:ext uri="{FF2B5EF4-FFF2-40B4-BE49-F238E27FC236}">
                <a16:creationId xmlns:a16="http://schemas.microsoft.com/office/drawing/2014/main" id="{2AC10705-9646-1A5F-29E5-8C88A688EEE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862961" y="1371426"/>
            <a:ext cx="440229" cy="440229"/>
          </a:xfrm>
          <a:prstGeom prst="rect">
            <a:avLst/>
          </a:prstGeom>
        </p:spPr>
      </p:pic>
      <p:cxnSp>
        <p:nvCxnSpPr>
          <p:cNvPr id="45" name="コネクタ: カギ線 44">
            <a:extLst>
              <a:ext uri="{FF2B5EF4-FFF2-40B4-BE49-F238E27FC236}">
                <a16:creationId xmlns:a16="http://schemas.microsoft.com/office/drawing/2014/main" id="{5035A002-1188-5C5E-A31D-78650D63E853}"/>
              </a:ext>
            </a:extLst>
          </p:cNvPr>
          <p:cNvCxnSpPr>
            <a:cxnSpLocks/>
            <a:stCxn id="36" idx="2"/>
            <a:endCxn id="111" idx="0"/>
          </p:cNvCxnSpPr>
          <p:nvPr/>
        </p:nvCxnSpPr>
        <p:spPr>
          <a:xfrm rot="5400000">
            <a:off x="3490972" y="1864029"/>
            <a:ext cx="644479" cy="53973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コネクタ: カギ線 92">
            <a:extLst>
              <a:ext uri="{FF2B5EF4-FFF2-40B4-BE49-F238E27FC236}">
                <a16:creationId xmlns:a16="http://schemas.microsoft.com/office/drawing/2014/main" id="{00242B79-268D-459A-18A3-0089891FF48A}"/>
              </a:ext>
            </a:extLst>
          </p:cNvPr>
          <p:cNvCxnSpPr>
            <a:cxnSpLocks/>
            <a:stCxn id="53" idx="2"/>
            <a:endCxn id="109" idx="0"/>
          </p:cNvCxnSpPr>
          <p:nvPr/>
        </p:nvCxnSpPr>
        <p:spPr>
          <a:xfrm rot="5400000">
            <a:off x="4554952" y="2535020"/>
            <a:ext cx="543555" cy="113673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テキスト ボックス 99">
            <a:extLst>
              <a:ext uri="{FF2B5EF4-FFF2-40B4-BE49-F238E27FC236}">
                <a16:creationId xmlns:a16="http://schemas.microsoft.com/office/drawing/2014/main" id="{74B354C7-887D-94FD-0B1E-8CA8371B736C}"/>
              </a:ext>
            </a:extLst>
          </p:cNvPr>
          <p:cNvSpPr txBox="1"/>
          <p:nvPr/>
        </p:nvSpPr>
        <p:spPr>
          <a:xfrm>
            <a:off x="2344356" y="1109988"/>
            <a:ext cx="1122077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保守業者　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A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社</a:t>
            </a:r>
          </a:p>
        </p:txBody>
      </p:sp>
      <p:sp>
        <p:nvSpPr>
          <p:cNvPr id="111" name="正方形/長方形 110">
            <a:extLst>
              <a:ext uri="{FF2B5EF4-FFF2-40B4-BE49-F238E27FC236}">
                <a16:creationId xmlns:a16="http://schemas.microsoft.com/office/drawing/2014/main" id="{CB3236ED-D218-C66B-8E12-002DA55DABD4}"/>
              </a:ext>
            </a:extLst>
          </p:cNvPr>
          <p:cNvSpPr/>
          <p:nvPr/>
        </p:nvSpPr>
        <p:spPr>
          <a:xfrm>
            <a:off x="3042736" y="2456134"/>
            <a:ext cx="1001218" cy="36325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kumimoji="1" lang="en-US" altLang="ja-JP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VPN</a:t>
            </a:r>
            <a:r>
              <a:rPr kumimoji="1"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機器</a:t>
            </a:r>
          </a:p>
        </p:txBody>
      </p:sp>
      <p:cxnSp>
        <p:nvCxnSpPr>
          <p:cNvPr id="116" name="コネクタ: カギ線 115">
            <a:extLst>
              <a:ext uri="{FF2B5EF4-FFF2-40B4-BE49-F238E27FC236}">
                <a16:creationId xmlns:a16="http://schemas.microsoft.com/office/drawing/2014/main" id="{8E91D657-AF4D-948A-DA1B-5D200C2C7FCF}"/>
              </a:ext>
            </a:extLst>
          </p:cNvPr>
          <p:cNvCxnSpPr>
            <a:cxnSpLocks/>
            <a:stCxn id="111" idx="2"/>
            <a:endCxn id="109" idx="0"/>
          </p:cNvCxnSpPr>
          <p:nvPr/>
        </p:nvCxnSpPr>
        <p:spPr>
          <a:xfrm rot="16200000" flipH="1">
            <a:off x="3622962" y="2739768"/>
            <a:ext cx="555781" cy="71501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正方形/長方形 126">
            <a:extLst>
              <a:ext uri="{FF2B5EF4-FFF2-40B4-BE49-F238E27FC236}">
                <a16:creationId xmlns:a16="http://schemas.microsoft.com/office/drawing/2014/main" id="{A6B13BA0-AB55-3350-3086-38A345A8AE8B}"/>
              </a:ext>
            </a:extLst>
          </p:cNvPr>
          <p:cNvSpPr/>
          <p:nvPr/>
        </p:nvSpPr>
        <p:spPr>
          <a:xfrm>
            <a:off x="5639122" y="4337159"/>
            <a:ext cx="879904" cy="1624833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0" name="テキスト ボックス 129">
            <a:extLst>
              <a:ext uri="{FF2B5EF4-FFF2-40B4-BE49-F238E27FC236}">
                <a16:creationId xmlns:a16="http://schemas.microsoft.com/office/drawing/2014/main" id="{80A79243-0EAD-0FD4-DA3A-13902895649F}"/>
              </a:ext>
            </a:extLst>
          </p:cNvPr>
          <p:cNvSpPr txBox="1"/>
          <p:nvPr/>
        </p:nvSpPr>
        <p:spPr>
          <a:xfrm>
            <a:off x="5605695" y="5415104"/>
            <a:ext cx="879903" cy="253916"/>
          </a:xfrm>
          <a:prstGeom prst="rect">
            <a:avLst/>
          </a:prstGeom>
          <a:noFill/>
          <a:ln w="222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05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PACS</a:t>
            </a:r>
            <a:r>
              <a:rPr lang="ja-JP" altLang="en-US" sz="105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端末</a:t>
            </a:r>
            <a:endParaRPr kumimoji="1" lang="ja-JP" altLang="en-US" sz="1050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31" name="コネクタ: カギ線 130">
            <a:extLst>
              <a:ext uri="{FF2B5EF4-FFF2-40B4-BE49-F238E27FC236}">
                <a16:creationId xmlns:a16="http://schemas.microsoft.com/office/drawing/2014/main" id="{13FCC495-F976-1924-31CC-A039C05162AE}"/>
              </a:ext>
            </a:extLst>
          </p:cNvPr>
          <p:cNvCxnSpPr>
            <a:cxnSpLocks/>
            <a:stCxn id="109" idx="2"/>
            <a:endCxn id="127" idx="0"/>
          </p:cNvCxnSpPr>
          <p:nvPr/>
        </p:nvCxnSpPr>
        <p:spPr>
          <a:xfrm rot="16200000" flipH="1">
            <a:off x="4869347" y="3127432"/>
            <a:ext cx="598740" cy="182071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グラフィックス 1" descr="サーバー 単色塗りつぶし">
            <a:extLst>
              <a:ext uri="{FF2B5EF4-FFF2-40B4-BE49-F238E27FC236}">
                <a16:creationId xmlns:a16="http://schemas.microsoft.com/office/drawing/2014/main" id="{AF626106-11AC-FBD5-4F90-95E682F414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53367" y="1218439"/>
            <a:ext cx="438503" cy="438503"/>
          </a:xfrm>
          <a:prstGeom prst="rect">
            <a:avLst/>
          </a:prstGeom>
        </p:spPr>
      </p:pic>
      <p:pic>
        <p:nvPicPr>
          <p:cNvPr id="42" name="図 10">
            <a:extLst>
              <a:ext uri="{FF2B5EF4-FFF2-40B4-BE49-F238E27FC236}">
                <a16:creationId xmlns:a16="http://schemas.microsoft.com/office/drawing/2014/main" id="{B085B35E-61C6-138F-0C71-10B561D05484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7726" y="4924663"/>
            <a:ext cx="422271" cy="423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図 10">
            <a:extLst>
              <a:ext uri="{FF2B5EF4-FFF2-40B4-BE49-F238E27FC236}">
                <a16:creationId xmlns:a16="http://schemas.microsoft.com/office/drawing/2014/main" id="{D52D67E8-04F8-DDB7-E772-6BCB62F7AFB0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0309" y="4833463"/>
            <a:ext cx="422271" cy="423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" name="図 10">
            <a:extLst>
              <a:ext uri="{FF2B5EF4-FFF2-40B4-BE49-F238E27FC236}">
                <a16:creationId xmlns:a16="http://schemas.microsoft.com/office/drawing/2014/main" id="{08B1CAB5-CB6F-75BB-2B69-38834E749633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2851" y="4433271"/>
            <a:ext cx="422271" cy="423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5" name="図 84">
            <a:extLst>
              <a:ext uri="{FF2B5EF4-FFF2-40B4-BE49-F238E27FC236}">
                <a16:creationId xmlns:a16="http://schemas.microsoft.com/office/drawing/2014/main" id="{893BA255-699B-88C1-D083-159DC2ECA60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013628" y="2151470"/>
            <a:ext cx="452622" cy="452622"/>
          </a:xfrm>
          <a:prstGeom prst="rect">
            <a:avLst/>
          </a:prstGeom>
        </p:spPr>
      </p:pic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97FC4D8D-D6A3-90FF-AA00-10AD7B5D3BD8}"/>
              </a:ext>
            </a:extLst>
          </p:cNvPr>
          <p:cNvSpPr txBox="1"/>
          <p:nvPr/>
        </p:nvSpPr>
        <p:spPr>
          <a:xfrm>
            <a:off x="3017713" y="93504"/>
            <a:ext cx="86015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ctr"/>
            <a:r>
              <a:rPr kumimoji="1" lang="ja-JP" altLang="en-US" sz="1800" i="0" u="none" strike="noStrike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（サンプル）医療系ネットワークと情報系ネットワークが分離している場合</a:t>
            </a:r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2A9CF90A-8C6F-CA43-B1CD-76D582A74807}"/>
              </a:ext>
            </a:extLst>
          </p:cNvPr>
          <p:cNvSpPr txBox="1"/>
          <p:nvPr/>
        </p:nvSpPr>
        <p:spPr>
          <a:xfrm>
            <a:off x="219545" y="83028"/>
            <a:ext cx="2732846" cy="36933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l" fontAlgn="ctr"/>
            <a:r>
              <a:rPr kumimoji="1" lang="ja-JP" altLang="en-US" sz="1800" i="0" u="none" strike="noStrike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ネットワーク簡易構成図</a:t>
            </a:r>
          </a:p>
        </p:txBody>
      </p:sp>
      <p:sp>
        <p:nvSpPr>
          <p:cNvPr id="88" name="Cloud">
            <a:extLst>
              <a:ext uri="{FF2B5EF4-FFF2-40B4-BE49-F238E27FC236}">
                <a16:creationId xmlns:a16="http://schemas.microsoft.com/office/drawing/2014/main" id="{742937F5-414C-0122-BEFA-2CE4971397E8}"/>
              </a:ext>
            </a:extLst>
          </p:cNvPr>
          <p:cNvSpPr>
            <a:spLocks noChangeAspect="1" noEditPoints="1" noChangeArrowheads="1"/>
          </p:cNvSpPr>
          <p:nvPr/>
        </p:nvSpPr>
        <p:spPr bwMode="auto">
          <a:xfrm>
            <a:off x="2907869" y="1904776"/>
            <a:ext cx="1183486" cy="458643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1">
            <a:gsLst>
              <a:gs pos="0">
                <a:srgbClr val="81D5FB"/>
              </a:gs>
              <a:gs pos="50000">
                <a:srgbClr val="CCECFF"/>
              </a:gs>
              <a:gs pos="100000">
                <a:srgbClr val="81D5FB"/>
              </a:gs>
            </a:gsLst>
            <a:lin ang="18900000" scaled="1"/>
          </a:gradFill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A7346B62-5BF1-3F9D-88BF-1AA2DB4A735E}"/>
              </a:ext>
            </a:extLst>
          </p:cNvPr>
          <p:cNvSpPr txBox="1"/>
          <p:nvPr/>
        </p:nvSpPr>
        <p:spPr>
          <a:xfrm>
            <a:off x="2861243" y="2011588"/>
            <a:ext cx="1311177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インターネット</a:t>
            </a:r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E5D885F5-5B73-ABB6-3027-8950F468FC51}"/>
              </a:ext>
            </a:extLst>
          </p:cNvPr>
          <p:cNvSpPr txBox="1"/>
          <p:nvPr/>
        </p:nvSpPr>
        <p:spPr>
          <a:xfrm>
            <a:off x="2059304" y="2659730"/>
            <a:ext cx="9513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ctr"/>
            <a:r>
              <a:rPr kumimoji="1" lang="ja-JP" altLang="en-US" sz="1400" i="0" u="none" strike="noStrike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○○病院</a:t>
            </a:r>
          </a:p>
        </p:txBody>
      </p:sp>
      <p:cxnSp>
        <p:nvCxnSpPr>
          <p:cNvPr id="120" name="コネクタ: カギ線 119">
            <a:extLst>
              <a:ext uri="{FF2B5EF4-FFF2-40B4-BE49-F238E27FC236}">
                <a16:creationId xmlns:a16="http://schemas.microsoft.com/office/drawing/2014/main" id="{BE0D477E-2D27-B7B6-1F02-85A466D60BFD}"/>
              </a:ext>
            </a:extLst>
          </p:cNvPr>
          <p:cNvCxnSpPr>
            <a:cxnSpLocks/>
            <a:stCxn id="35" idx="0"/>
          </p:cNvCxnSpPr>
          <p:nvPr/>
        </p:nvCxnSpPr>
        <p:spPr>
          <a:xfrm rot="5400000" flipH="1" flipV="1">
            <a:off x="1999823" y="2580221"/>
            <a:ext cx="781354" cy="2734502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正方形/長方形 108">
            <a:extLst>
              <a:ext uri="{FF2B5EF4-FFF2-40B4-BE49-F238E27FC236}">
                <a16:creationId xmlns:a16="http://schemas.microsoft.com/office/drawing/2014/main" id="{0A881C32-A0FB-4919-83AD-C39892708719}"/>
              </a:ext>
            </a:extLst>
          </p:cNvPr>
          <p:cNvSpPr/>
          <p:nvPr/>
        </p:nvSpPr>
        <p:spPr>
          <a:xfrm>
            <a:off x="3757751" y="3375167"/>
            <a:ext cx="1001218" cy="3632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kumimoji="1"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ネットワーク</a:t>
            </a:r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機器</a:t>
            </a:r>
          </a:p>
        </p:txBody>
      </p:sp>
      <p:sp>
        <p:nvSpPr>
          <p:cNvPr id="158" name="正方形/長方形 157">
            <a:extLst>
              <a:ext uri="{FF2B5EF4-FFF2-40B4-BE49-F238E27FC236}">
                <a16:creationId xmlns:a16="http://schemas.microsoft.com/office/drawing/2014/main" id="{C3DBA01C-48BB-1B40-BA6A-E4E1010EB5D9}"/>
              </a:ext>
            </a:extLst>
          </p:cNvPr>
          <p:cNvSpPr/>
          <p:nvPr/>
        </p:nvSpPr>
        <p:spPr>
          <a:xfrm>
            <a:off x="10774067" y="4330808"/>
            <a:ext cx="743625" cy="1644284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9" name="テキスト ボックス 158">
            <a:extLst>
              <a:ext uri="{FF2B5EF4-FFF2-40B4-BE49-F238E27FC236}">
                <a16:creationId xmlns:a16="http://schemas.microsoft.com/office/drawing/2014/main" id="{93228F35-F173-B3C1-7160-9601744FA2F7}"/>
              </a:ext>
            </a:extLst>
          </p:cNvPr>
          <p:cNvSpPr txBox="1"/>
          <p:nvPr/>
        </p:nvSpPr>
        <p:spPr>
          <a:xfrm>
            <a:off x="10778283" y="4857026"/>
            <a:ext cx="735197" cy="577081"/>
          </a:xfrm>
          <a:prstGeom prst="rect">
            <a:avLst/>
          </a:prstGeom>
          <a:noFill/>
          <a:ln w="222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05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オンライン請求</a:t>
            </a:r>
            <a:endParaRPr kumimoji="1" lang="en-US" altLang="ja-JP" sz="1050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05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端末</a:t>
            </a:r>
          </a:p>
        </p:txBody>
      </p:sp>
      <p:pic>
        <p:nvPicPr>
          <p:cNvPr id="160" name="図 10">
            <a:extLst>
              <a:ext uri="{FF2B5EF4-FFF2-40B4-BE49-F238E27FC236}">
                <a16:creationId xmlns:a16="http://schemas.microsoft.com/office/drawing/2014/main" id="{CB07FC08-871E-5C01-D40C-8948C4E722D6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0902" y="4326478"/>
            <a:ext cx="422271" cy="423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1" name="Cloud">
            <a:extLst>
              <a:ext uri="{FF2B5EF4-FFF2-40B4-BE49-F238E27FC236}">
                <a16:creationId xmlns:a16="http://schemas.microsoft.com/office/drawing/2014/main" id="{F9E36E6B-111B-8E69-F6D4-98F50E73BB1C}"/>
              </a:ext>
            </a:extLst>
          </p:cNvPr>
          <p:cNvSpPr>
            <a:spLocks noChangeAspect="1" noEditPoints="1" noChangeArrowheads="1"/>
          </p:cNvSpPr>
          <p:nvPr/>
        </p:nvSpPr>
        <p:spPr bwMode="auto">
          <a:xfrm>
            <a:off x="7078901" y="1098050"/>
            <a:ext cx="1183486" cy="458643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1">
            <a:gsLst>
              <a:gs pos="0">
                <a:srgbClr val="81D5FB"/>
              </a:gs>
              <a:gs pos="50000">
                <a:srgbClr val="CCECFF"/>
              </a:gs>
              <a:gs pos="100000">
                <a:srgbClr val="81D5FB"/>
              </a:gs>
            </a:gsLst>
            <a:lin ang="18900000" scaled="1"/>
          </a:gradFill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4867373-E5A4-5CA3-682F-6DE2B1D5FCD5}"/>
              </a:ext>
            </a:extLst>
          </p:cNvPr>
          <p:cNvSpPr txBox="1"/>
          <p:nvPr/>
        </p:nvSpPr>
        <p:spPr>
          <a:xfrm>
            <a:off x="7031521" y="1224934"/>
            <a:ext cx="1311177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インターネット</a:t>
            </a: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10D09757-6166-4DFC-24DF-5CBB3527715B}"/>
              </a:ext>
            </a:extLst>
          </p:cNvPr>
          <p:cNvSpPr/>
          <p:nvPr/>
        </p:nvSpPr>
        <p:spPr>
          <a:xfrm>
            <a:off x="368246" y="2895100"/>
            <a:ext cx="1315198" cy="3289511"/>
          </a:xfrm>
          <a:prstGeom prst="rect">
            <a:avLst/>
          </a:prstGeom>
          <a:noFill/>
          <a:ln cmpd="sng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D6E1DC9C-091A-9CC6-69BC-6992079D915A}"/>
              </a:ext>
            </a:extLst>
          </p:cNvPr>
          <p:cNvSpPr txBox="1"/>
          <p:nvPr/>
        </p:nvSpPr>
        <p:spPr>
          <a:xfrm>
            <a:off x="417185" y="2914937"/>
            <a:ext cx="9513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ctr"/>
            <a:r>
              <a:rPr kumimoji="1" lang="ja-JP" altLang="en-US" sz="1400" i="0" u="none" strike="noStrike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関連施設</a:t>
            </a: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3EB2E49F-4D09-CBDC-8829-69C4455F48F6}"/>
              </a:ext>
            </a:extLst>
          </p:cNvPr>
          <p:cNvSpPr/>
          <p:nvPr/>
        </p:nvSpPr>
        <p:spPr>
          <a:xfrm>
            <a:off x="531619" y="3417179"/>
            <a:ext cx="1001218" cy="3632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kumimoji="1"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ネットワーク</a:t>
            </a:r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機器</a:t>
            </a:r>
          </a:p>
        </p:txBody>
      </p:sp>
      <p:pic>
        <p:nvPicPr>
          <p:cNvPr id="34" name="図 33">
            <a:extLst>
              <a:ext uri="{FF2B5EF4-FFF2-40B4-BE49-F238E27FC236}">
                <a16:creationId xmlns:a16="http://schemas.microsoft.com/office/drawing/2014/main" id="{0787581D-24F8-A43C-ADC0-EC58436C34B8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69684" y="2451661"/>
            <a:ext cx="468186" cy="468186"/>
          </a:xfrm>
          <a:prstGeom prst="rect">
            <a:avLst/>
          </a:prstGeom>
        </p:spPr>
      </p:pic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9C03E44C-F2C4-A38A-5C68-3147E87D5C98}"/>
              </a:ext>
            </a:extLst>
          </p:cNvPr>
          <p:cNvSpPr/>
          <p:nvPr/>
        </p:nvSpPr>
        <p:spPr>
          <a:xfrm>
            <a:off x="583297" y="4338149"/>
            <a:ext cx="879904" cy="1663267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37" name="図 10">
            <a:extLst>
              <a:ext uri="{FF2B5EF4-FFF2-40B4-BE49-F238E27FC236}">
                <a16:creationId xmlns:a16="http://schemas.microsoft.com/office/drawing/2014/main" id="{D1091C2C-3C42-7A1D-7D1C-632037EB7B87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740" y="4734166"/>
            <a:ext cx="422271" cy="423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E3D83467-188E-E6DC-D172-2AE6B8F5E052}"/>
              </a:ext>
            </a:extLst>
          </p:cNvPr>
          <p:cNvSpPr txBox="1"/>
          <p:nvPr/>
        </p:nvSpPr>
        <p:spPr>
          <a:xfrm>
            <a:off x="603777" y="5252048"/>
            <a:ext cx="879903" cy="415498"/>
          </a:xfrm>
          <a:prstGeom prst="rect">
            <a:avLst/>
          </a:prstGeom>
          <a:noFill/>
          <a:ln w="222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05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電子カルテ端末</a:t>
            </a:r>
            <a:endParaRPr kumimoji="1" lang="ja-JP" altLang="en-US" sz="1050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53" name="グラフィックス 52" descr="レンガ造りの壁 単色塗りつぶし">
            <a:extLst>
              <a:ext uri="{FF2B5EF4-FFF2-40B4-BE49-F238E27FC236}">
                <a16:creationId xmlns:a16="http://schemas.microsoft.com/office/drawing/2014/main" id="{7A5DD199-17C2-1A94-789D-9CED0E991E4E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rcRect/>
          <a:stretch/>
        </p:blipFill>
        <p:spPr>
          <a:xfrm>
            <a:off x="5182120" y="2405657"/>
            <a:ext cx="425955" cy="425955"/>
          </a:xfrm>
          <a:prstGeom prst="rect">
            <a:avLst/>
          </a:prstGeom>
        </p:spPr>
      </p:pic>
      <p:pic>
        <p:nvPicPr>
          <p:cNvPr id="68" name="グラフィックス 67" descr="レンガ造りの壁 単色塗りつぶし">
            <a:extLst>
              <a:ext uri="{FF2B5EF4-FFF2-40B4-BE49-F238E27FC236}">
                <a16:creationId xmlns:a16="http://schemas.microsoft.com/office/drawing/2014/main" id="{6394A497-1433-A857-B41F-E492EC3A7ABD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rcRect/>
          <a:stretch/>
        </p:blipFill>
        <p:spPr>
          <a:xfrm>
            <a:off x="7444658" y="2395227"/>
            <a:ext cx="425955" cy="425955"/>
          </a:xfrm>
          <a:prstGeom prst="rect">
            <a:avLst/>
          </a:prstGeom>
        </p:spPr>
      </p:pic>
      <p:sp>
        <p:nvSpPr>
          <p:cNvPr id="102" name="テキスト ボックス 101">
            <a:extLst>
              <a:ext uri="{FF2B5EF4-FFF2-40B4-BE49-F238E27FC236}">
                <a16:creationId xmlns:a16="http://schemas.microsoft.com/office/drawing/2014/main" id="{EF352422-689C-3647-0147-E46934187308}"/>
              </a:ext>
            </a:extLst>
          </p:cNvPr>
          <p:cNvSpPr txBox="1"/>
          <p:nvPr/>
        </p:nvSpPr>
        <p:spPr>
          <a:xfrm>
            <a:off x="3588742" y="5756039"/>
            <a:ext cx="5581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×5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台</a:t>
            </a:r>
          </a:p>
        </p:txBody>
      </p:sp>
      <p:sp>
        <p:nvSpPr>
          <p:cNvPr id="103" name="テキスト ボックス 102">
            <a:extLst>
              <a:ext uri="{FF2B5EF4-FFF2-40B4-BE49-F238E27FC236}">
                <a16:creationId xmlns:a16="http://schemas.microsoft.com/office/drawing/2014/main" id="{CAF085B2-DF60-AE86-8402-70BBAB62097A}"/>
              </a:ext>
            </a:extLst>
          </p:cNvPr>
          <p:cNvSpPr txBox="1"/>
          <p:nvPr/>
        </p:nvSpPr>
        <p:spPr>
          <a:xfrm>
            <a:off x="5853086" y="5704505"/>
            <a:ext cx="5581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×1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台</a:t>
            </a:r>
          </a:p>
        </p:txBody>
      </p:sp>
      <p:sp>
        <p:nvSpPr>
          <p:cNvPr id="104" name="テキスト ボックス 103">
            <a:extLst>
              <a:ext uri="{FF2B5EF4-FFF2-40B4-BE49-F238E27FC236}">
                <a16:creationId xmlns:a16="http://schemas.microsoft.com/office/drawing/2014/main" id="{BE6FF79D-BAB4-152C-4ABD-980723619478}"/>
              </a:ext>
            </a:extLst>
          </p:cNvPr>
          <p:cNvSpPr txBox="1"/>
          <p:nvPr/>
        </p:nvSpPr>
        <p:spPr>
          <a:xfrm>
            <a:off x="7354984" y="5657305"/>
            <a:ext cx="5581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×5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台</a:t>
            </a:r>
          </a:p>
        </p:txBody>
      </p:sp>
      <p:sp>
        <p:nvSpPr>
          <p:cNvPr id="105" name="テキスト ボックス 104">
            <a:extLst>
              <a:ext uri="{FF2B5EF4-FFF2-40B4-BE49-F238E27FC236}">
                <a16:creationId xmlns:a16="http://schemas.microsoft.com/office/drawing/2014/main" id="{ABC7CEB1-8F04-10CE-272C-50394A9C77A7}"/>
              </a:ext>
            </a:extLst>
          </p:cNvPr>
          <p:cNvSpPr txBox="1"/>
          <p:nvPr/>
        </p:nvSpPr>
        <p:spPr>
          <a:xfrm>
            <a:off x="10882955" y="5525458"/>
            <a:ext cx="5581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×1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台</a:t>
            </a:r>
          </a:p>
        </p:txBody>
      </p:sp>
      <p:cxnSp>
        <p:nvCxnSpPr>
          <p:cNvPr id="27" name="コネクタ: カギ線 26">
            <a:extLst>
              <a:ext uri="{FF2B5EF4-FFF2-40B4-BE49-F238E27FC236}">
                <a16:creationId xmlns:a16="http://schemas.microsoft.com/office/drawing/2014/main" id="{FCE0BBE3-978B-D315-644E-0318F93FCE56}"/>
              </a:ext>
            </a:extLst>
          </p:cNvPr>
          <p:cNvCxnSpPr>
            <a:cxnSpLocks/>
            <a:stCxn id="54" idx="1"/>
            <a:endCxn id="127" idx="3"/>
          </p:cNvCxnSpPr>
          <p:nvPr/>
        </p:nvCxnSpPr>
        <p:spPr>
          <a:xfrm rot="10800000">
            <a:off x="6519027" y="5149577"/>
            <a:ext cx="777223" cy="16018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グラフィックス 40" descr="USB メモリ 単色塗りつぶし">
            <a:extLst>
              <a:ext uri="{FF2B5EF4-FFF2-40B4-BE49-F238E27FC236}">
                <a16:creationId xmlns:a16="http://schemas.microsoft.com/office/drawing/2014/main" id="{622501E2-96BA-93B4-8CFF-4EB407CA57CC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rcRect/>
          <a:stretch/>
        </p:blipFill>
        <p:spPr>
          <a:xfrm>
            <a:off x="6728377" y="5009734"/>
            <a:ext cx="478322" cy="478322"/>
          </a:xfrm>
          <a:prstGeom prst="rect">
            <a:avLst/>
          </a:prstGeom>
        </p:spPr>
      </p:pic>
      <p:cxnSp>
        <p:nvCxnSpPr>
          <p:cNvPr id="46" name="コネクタ: カギ線 45">
            <a:extLst>
              <a:ext uri="{FF2B5EF4-FFF2-40B4-BE49-F238E27FC236}">
                <a16:creationId xmlns:a16="http://schemas.microsoft.com/office/drawing/2014/main" id="{6A2E8FD5-2EA5-1FF0-E3AC-087E04555008}"/>
              </a:ext>
            </a:extLst>
          </p:cNvPr>
          <p:cNvCxnSpPr>
            <a:cxnSpLocks/>
            <a:stCxn id="8" idx="0"/>
            <a:endCxn id="6" idx="0"/>
          </p:cNvCxnSpPr>
          <p:nvPr/>
        </p:nvCxnSpPr>
        <p:spPr>
          <a:xfrm rot="16200000" flipV="1">
            <a:off x="3894232" y="3225870"/>
            <a:ext cx="12700" cy="2222578"/>
          </a:xfrm>
          <a:prstGeom prst="bentConnector3">
            <a:avLst>
              <a:gd name="adj1" fmla="val 1950000"/>
            </a:avLst>
          </a:prstGeom>
          <a:ln w="127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0" name="グラフィックス 89" descr="建物 単色塗りつぶし">
            <a:extLst>
              <a:ext uri="{FF2B5EF4-FFF2-40B4-BE49-F238E27FC236}">
                <a16:creationId xmlns:a16="http://schemas.microsoft.com/office/drawing/2014/main" id="{09040EDA-918C-4527-85D5-6FDAA37FF26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885840" y="1371426"/>
            <a:ext cx="440229" cy="440229"/>
          </a:xfrm>
          <a:prstGeom prst="rect">
            <a:avLst/>
          </a:prstGeom>
        </p:spPr>
      </p:pic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57AE521B-5A37-4A05-B28F-8B1A61F4EB47}"/>
              </a:ext>
            </a:extLst>
          </p:cNvPr>
          <p:cNvSpPr txBox="1"/>
          <p:nvPr/>
        </p:nvSpPr>
        <p:spPr>
          <a:xfrm>
            <a:off x="3578282" y="1101324"/>
            <a:ext cx="1122077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保守業者　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B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社</a:t>
            </a:r>
          </a:p>
        </p:txBody>
      </p:sp>
      <p:cxnSp>
        <p:nvCxnSpPr>
          <p:cNvPr id="65" name="直線コネクタ 64">
            <a:extLst>
              <a:ext uri="{FF2B5EF4-FFF2-40B4-BE49-F238E27FC236}">
                <a16:creationId xmlns:a16="http://schemas.microsoft.com/office/drawing/2014/main" id="{E91D95CA-E49E-4B3B-B986-869DD8158D80}"/>
              </a:ext>
            </a:extLst>
          </p:cNvPr>
          <p:cNvCxnSpPr>
            <a:cxnSpLocks/>
          </p:cNvCxnSpPr>
          <p:nvPr/>
        </p:nvCxnSpPr>
        <p:spPr>
          <a:xfrm>
            <a:off x="11195312" y="2011588"/>
            <a:ext cx="0" cy="21464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D4653E94-E5D8-C1AA-FE6D-85833F7C3CD6}"/>
              </a:ext>
            </a:extLst>
          </p:cNvPr>
          <p:cNvSpPr txBox="1"/>
          <p:nvPr/>
        </p:nvSpPr>
        <p:spPr>
          <a:xfrm>
            <a:off x="10983012" y="1226387"/>
            <a:ext cx="582559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国保</a:t>
            </a:r>
          </a:p>
        </p:txBody>
      </p:sp>
      <p:pic>
        <p:nvPicPr>
          <p:cNvPr id="78" name="グラフィックス 77" descr="建物 単色塗りつぶし">
            <a:extLst>
              <a:ext uri="{FF2B5EF4-FFF2-40B4-BE49-F238E27FC236}">
                <a16:creationId xmlns:a16="http://schemas.microsoft.com/office/drawing/2014/main" id="{632C43C2-BCAE-F810-B224-4002D7E048F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957055" y="1580956"/>
            <a:ext cx="448206" cy="448206"/>
          </a:xfrm>
          <a:prstGeom prst="rect">
            <a:avLst/>
          </a:prstGeom>
        </p:spPr>
      </p:pic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7C1D7613-4C53-4624-F70E-10D3ED529C15}"/>
              </a:ext>
            </a:extLst>
          </p:cNvPr>
          <p:cNvSpPr txBox="1"/>
          <p:nvPr/>
        </p:nvSpPr>
        <p:spPr>
          <a:xfrm>
            <a:off x="10424261" y="2050780"/>
            <a:ext cx="1016860" cy="415498"/>
          </a:xfrm>
          <a:prstGeom prst="rect">
            <a:avLst/>
          </a:prstGeom>
          <a:noFill/>
          <a:ln w="222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専用線・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閉域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IP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通信網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51FBD0E3-637C-60BF-036E-3709F661F267}"/>
              </a:ext>
            </a:extLst>
          </p:cNvPr>
          <p:cNvSpPr txBox="1"/>
          <p:nvPr/>
        </p:nvSpPr>
        <p:spPr>
          <a:xfrm>
            <a:off x="10891745" y="699279"/>
            <a:ext cx="96729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その他</a:t>
            </a:r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81" name="直線コネクタ 80">
            <a:extLst>
              <a:ext uri="{FF2B5EF4-FFF2-40B4-BE49-F238E27FC236}">
                <a16:creationId xmlns:a16="http://schemas.microsoft.com/office/drawing/2014/main" id="{52E29B9B-6E98-B84E-2AE1-60612A5266D8}"/>
              </a:ext>
            </a:extLst>
          </p:cNvPr>
          <p:cNvCxnSpPr>
            <a:cxnSpLocks/>
          </p:cNvCxnSpPr>
          <p:nvPr/>
        </p:nvCxnSpPr>
        <p:spPr>
          <a:xfrm>
            <a:off x="10950902" y="1020387"/>
            <a:ext cx="90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5" name="グラフィックス 94" descr="レンガ造りの壁 単色塗りつぶし">
            <a:extLst>
              <a:ext uri="{FF2B5EF4-FFF2-40B4-BE49-F238E27FC236}">
                <a16:creationId xmlns:a16="http://schemas.microsoft.com/office/drawing/2014/main" id="{2BB66DC5-AEB7-529E-2833-0D285212BDE6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rcRect/>
          <a:stretch/>
        </p:blipFill>
        <p:spPr>
          <a:xfrm>
            <a:off x="10974947" y="2423527"/>
            <a:ext cx="425955" cy="425955"/>
          </a:xfrm>
          <a:prstGeom prst="rect">
            <a:avLst/>
          </a:prstGeom>
        </p:spPr>
      </p:pic>
      <p:pic>
        <p:nvPicPr>
          <p:cNvPr id="99" name="図 98">
            <a:extLst>
              <a:ext uri="{FF2B5EF4-FFF2-40B4-BE49-F238E27FC236}">
                <a16:creationId xmlns:a16="http://schemas.microsoft.com/office/drawing/2014/main" id="{86953700-1746-60AB-6999-BBC26C7E37BA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7402145" y="3005440"/>
            <a:ext cx="588144" cy="204050"/>
          </a:xfrm>
          <a:prstGeom prst="rect">
            <a:avLst/>
          </a:prstGeom>
        </p:spPr>
      </p:pic>
      <p:pic>
        <p:nvPicPr>
          <p:cNvPr id="101" name="図 100">
            <a:extLst>
              <a:ext uri="{FF2B5EF4-FFF2-40B4-BE49-F238E27FC236}">
                <a16:creationId xmlns:a16="http://schemas.microsoft.com/office/drawing/2014/main" id="{CF6B986C-C9E0-31CB-4886-91EEEF159226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9451706" y="3048650"/>
            <a:ext cx="588144" cy="20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405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>
        <a:spAutoFit/>
      </a:bodyPr>
      <a:lstStyle>
        <a:defPPr algn="l">
          <a:defRPr kumimoji="1" sz="1800" dirty="0">
            <a:latin typeface="メイリオ" panose="020B0604030504040204" pitchFamily="50" charset="-128"/>
            <a:ea typeface="メイリオ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126</Words>
  <PresentationFormat>ワイド画面</PresentationFormat>
  <Paragraphs>46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メイリオ</vt:lpstr>
      <vt:lpstr>メイリオ</vt:lpstr>
      <vt:lpstr>游ゴシック</vt:lpstr>
      <vt:lpstr>游ゴシック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2023-01-30T06:02:03Z</dcterms:created>
  <dcterms:modified xsi:type="dcterms:W3CDTF">2023-02-21T13:48:50Z</dcterms:modified>
</cp:coreProperties>
</file>