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
  </p:notesMasterIdLst>
  <p:handoutMasterIdLst>
    <p:handoutMasterId r:id="rId5"/>
  </p:handoutMasterIdLst>
  <p:sldIdLst>
    <p:sldId id="256" r:id="rId2"/>
    <p:sldId id="257" r:id="rId3"/>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7E79"/>
    <a:srgbClr val="FFD5F8"/>
    <a:srgbClr val="F8F90B"/>
    <a:srgbClr val="E9F900"/>
    <a:srgbClr val="F7F800"/>
    <a:srgbClr val="FFFC00"/>
    <a:srgbClr val="FCB000"/>
    <a:srgbClr val="F8C79D"/>
    <a:srgbClr val="FF9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88"/>
    <p:restoredTop sz="94699"/>
  </p:normalViewPr>
  <p:slideViewPr>
    <p:cSldViewPr snapToGrid="0" snapToObjects="1">
      <p:cViewPr varScale="1">
        <p:scale>
          <a:sx n="70" d="100"/>
          <a:sy n="70" d="100"/>
        </p:scale>
        <p:origin x="3042" y="9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300"/>
          </a:xfrm>
          <a:prstGeom prst="rect">
            <a:avLst/>
          </a:prstGeom>
        </p:spPr>
        <p:txBody>
          <a:bodyPr vert="horz" lIns="91425" tIns="45712" rIns="91425"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25" tIns="45712" rIns="91425" bIns="45712" rtlCol="0"/>
          <a:lstStyle>
            <a:lvl1pPr algn="r">
              <a:defRPr sz="1200"/>
            </a:lvl1pPr>
          </a:lstStyle>
          <a:p>
            <a:fld id="{AE506696-0567-49C2-93EE-B3AB5EFCAD46}" type="datetimeFigureOut">
              <a:rPr kumimoji="1" lang="ja-JP" altLang="en-US" smtClean="0"/>
              <a:t>2022/7/7</a:t>
            </a:fld>
            <a:endParaRPr kumimoji="1" lang="ja-JP" altLang="en-US"/>
          </a:p>
        </p:txBody>
      </p:sp>
      <p:sp>
        <p:nvSpPr>
          <p:cNvPr id="4" name="フッター プレースホルダー 3"/>
          <p:cNvSpPr>
            <a:spLocks noGrp="1"/>
          </p:cNvSpPr>
          <p:nvPr>
            <p:ph type="ftr" sz="quarter" idx="2"/>
          </p:nvPr>
        </p:nvSpPr>
        <p:spPr>
          <a:xfrm>
            <a:off x="1" y="9371014"/>
            <a:ext cx="2919413" cy="495300"/>
          </a:xfrm>
          <a:prstGeom prst="rect">
            <a:avLst/>
          </a:prstGeom>
        </p:spPr>
        <p:txBody>
          <a:bodyPr vert="horz" lIns="91425" tIns="45712" rIns="91425"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4"/>
            <a:ext cx="2919412" cy="495300"/>
          </a:xfrm>
          <a:prstGeom prst="rect">
            <a:avLst/>
          </a:prstGeom>
        </p:spPr>
        <p:txBody>
          <a:bodyPr vert="horz" lIns="91425" tIns="45712" rIns="91425" bIns="45712" rtlCol="0" anchor="b"/>
          <a:lstStyle>
            <a:lvl1pPr algn="r">
              <a:defRPr sz="1200"/>
            </a:lvl1pPr>
          </a:lstStyle>
          <a:p>
            <a:fld id="{962E82F8-51B1-495D-A6BF-6CDE196E2DB5}" type="slidenum">
              <a:rPr kumimoji="1" lang="ja-JP" altLang="en-US" smtClean="0"/>
              <a:t>‹#›</a:t>
            </a:fld>
            <a:endParaRPr kumimoji="1" lang="ja-JP" altLang="en-US"/>
          </a:p>
        </p:txBody>
      </p:sp>
    </p:spTree>
    <p:extLst>
      <p:ext uri="{BB962C8B-B14F-4D97-AF65-F5344CB8AC3E}">
        <p14:creationId xmlns:p14="http://schemas.microsoft.com/office/powerpoint/2010/main" val="4296021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1425" tIns="45712" rIns="91425"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1425" tIns="45712" rIns="91425" bIns="45712" rtlCol="0"/>
          <a:lstStyle>
            <a:lvl1pPr algn="r">
              <a:defRPr sz="1200"/>
            </a:lvl1pPr>
          </a:lstStyle>
          <a:p>
            <a:fld id="{C7064540-370B-C748-9EE1-D9ED056DA8B5}" type="datetimeFigureOut">
              <a:rPr kumimoji="1" lang="ja-JP" altLang="en-US" smtClean="0"/>
              <a:t>2022/7/7</a:t>
            </a:fld>
            <a:endParaRPr kumimoji="1" lang="ja-JP" altLang="en-US"/>
          </a:p>
        </p:txBody>
      </p:sp>
      <p:sp>
        <p:nvSpPr>
          <p:cNvPr id="4" name="スライド イメージ プレースホルダー 3"/>
          <p:cNvSpPr>
            <a:spLocks noGrp="1" noRot="1" noChangeAspect="1"/>
          </p:cNvSpPr>
          <p:nvPr>
            <p:ph type="sldImg" idx="2"/>
          </p:nvPr>
        </p:nvSpPr>
        <p:spPr>
          <a:xfrm>
            <a:off x="2192338" y="1233488"/>
            <a:ext cx="2351087" cy="3328987"/>
          </a:xfrm>
          <a:prstGeom prst="rect">
            <a:avLst/>
          </a:prstGeom>
          <a:noFill/>
          <a:ln w="12700">
            <a:solidFill>
              <a:prstClr val="black"/>
            </a:solidFill>
          </a:ln>
        </p:spPr>
        <p:txBody>
          <a:bodyPr vert="horz" lIns="91425" tIns="45712" rIns="91425" bIns="4571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25" tIns="45712" rIns="91425"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7"/>
            <a:ext cx="2918831" cy="495028"/>
          </a:xfrm>
          <a:prstGeom prst="rect">
            <a:avLst/>
          </a:prstGeom>
        </p:spPr>
        <p:txBody>
          <a:bodyPr vert="horz" lIns="91425" tIns="45712" rIns="91425"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7"/>
            <a:ext cx="2918831" cy="495028"/>
          </a:xfrm>
          <a:prstGeom prst="rect">
            <a:avLst/>
          </a:prstGeom>
        </p:spPr>
        <p:txBody>
          <a:bodyPr vert="horz" lIns="91425" tIns="45712" rIns="91425" bIns="45712" rtlCol="0" anchor="b"/>
          <a:lstStyle>
            <a:lvl1pPr algn="r">
              <a:defRPr sz="1200"/>
            </a:lvl1pPr>
          </a:lstStyle>
          <a:p>
            <a:fld id="{92360E83-ED45-E244-9014-03A77E5894FF}" type="slidenum">
              <a:rPr kumimoji="1" lang="ja-JP" altLang="en-US" smtClean="0"/>
              <a:t>‹#›</a:t>
            </a:fld>
            <a:endParaRPr kumimoji="1" lang="ja-JP" altLang="en-US"/>
          </a:p>
        </p:txBody>
      </p:sp>
    </p:spTree>
    <p:extLst>
      <p:ext uri="{BB962C8B-B14F-4D97-AF65-F5344CB8AC3E}">
        <p14:creationId xmlns:p14="http://schemas.microsoft.com/office/powerpoint/2010/main" val="3302960229"/>
      </p:ext>
    </p:extLst>
  </p:cSld>
  <p:clrMap bg1="lt1" tx1="dk1" bg2="lt2" tx2="dk2" accent1="accent1" accent2="accent2" accent3="accent3" accent4="accent4" accent5="accent5" accent6="accent6" hlink="hlink" folHlink="folHlink"/>
  <p:hf sldNum="0" hdr="0" ftr="0" dt="0"/>
  <p:notesStyle>
    <a:lvl1pPr marL="0" algn="l" defTabSz="995507" rtl="0" eaLnBrk="1" latinLnBrk="0" hangingPunct="1">
      <a:defRPr kumimoji="1" sz="1306" kern="1200">
        <a:solidFill>
          <a:schemeClr val="tx1"/>
        </a:solidFill>
        <a:latin typeface="+mn-lt"/>
        <a:ea typeface="+mn-ea"/>
        <a:cs typeface="+mn-cs"/>
      </a:defRPr>
    </a:lvl1pPr>
    <a:lvl2pPr marL="497754" algn="l" defTabSz="995507" rtl="0" eaLnBrk="1" latinLnBrk="0" hangingPunct="1">
      <a:defRPr kumimoji="1" sz="1306" kern="1200">
        <a:solidFill>
          <a:schemeClr val="tx1"/>
        </a:solidFill>
        <a:latin typeface="+mn-lt"/>
        <a:ea typeface="+mn-ea"/>
        <a:cs typeface="+mn-cs"/>
      </a:defRPr>
    </a:lvl2pPr>
    <a:lvl3pPr marL="995507" algn="l" defTabSz="995507" rtl="0" eaLnBrk="1" latinLnBrk="0" hangingPunct="1">
      <a:defRPr kumimoji="1" sz="1306" kern="1200">
        <a:solidFill>
          <a:schemeClr val="tx1"/>
        </a:solidFill>
        <a:latin typeface="+mn-lt"/>
        <a:ea typeface="+mn-ea"/>
        <a:cs typeface="+mn-cs"/>
      </a:defRPr>
    </a:lvl3pPr>
    <a:lvl4pPr marL="1493261" algn="l" defTabSz="995507" rtl="0" eaLnBrk="1" latinLnBrk="0" hangingPunct="1">
      <a:defRPr kumimoji="1" sz="1306" kern="1200">
        <a:solidFill>
          <a:schemeClr val="tx1"/>
        </a:solidFill>
        <a:latin typeface="+mn-lt"/>
        <a:ea typeface="+mn-ea"/>
        <a:cs typeface="+mn-cs"/>
      </a:defRPr>
    </a:lvl4pPr>
    <a:lvl5pPr marL="1991015" algn="l" defTabSz="995507" rtl="0" eaLnBrk="1" latinLnBrk="0" hangingPunct="1">
      <a:defRPr kumimoji="1" sz="1306" kern="1200">
        <a:solidFill>
          <a:schemeClr val="tx1"/>
        </a:solidFill>
        <a:latin typeface="+mn-lt"/>
        <a:ea typeface="+mn-ea"/>
        <a:cs typeface="+mn-cs"/>
      </a:defRPr>
    </a:lvl5pPr>
    <a:lvl6pPr marL="2488768" algn="l" defTabSz="995507" rtl="0" eaLnBrk="1" latinLnBrk="0" hangingPunct="1">
      <a:defRPr kumimoji="1" sz="1306" kern="1200">
        <a:solidFill>
          <a:schemeClr val="tx1"/>
        </a:solidFill>
        <a:latin typeface="+mn-lt"/>
        <a:ea typeface="+mn-ea"/>
        <a:cs typeface="+mn-cs"/>
      </a:defRPr>
    </a:lvl6pPr>
    <a:lvl7pPr marL="2986522" algn="l" defTabSz="995507" rtl="0" eaLnBrk="1" latinLnBrk="0" hangingPunct="1">
      <a:defRPr kumimoji="1" sz="1306" kern="1200">
        <a:solidFill>
          <a:schemeClr val="tx1"/>
        </a:solidFill>
        <a:latin typeface="+mn-lt"/>
        <a:ea typeface="+mn-ea"/>
        <a:cs typeface="+mn-cs"/>
      </a:defRPr>
    </a:lvl7pPr>
    <a:lvl8pPr marL="3484275" algn="l" defTabSz="995507" rtl="0" eaLnBrk="1" latinLnBrk="0" hangingPunct="1">
      <a:defRPr kumimoji="1" sz="1306" kern="1200">
        <a:solidFill>
          <a:schemeClr val="tx1"/>
        </a:solidFill>
        <a:latin typeface="+mn-lt"/>
        <a:ea typeface="+mn-ea"/>
        <a:cs typeface="+mn-cs"/>
      </a:defRPr>
    </a:lvl8pPr>
    <a:lvl9pPr marL="3982029" algn="l" defTabSz="995507" rtl="0" eaLnBrk="1" latinLnBrk="0" hangingPunct="1">
      <a:defRPr kumimoji="1"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360FBB2-8C48-4C4D-849A-87F494C061B8}" type="datetimeFigureOut">
              <a:rPr kumimoji="1" lang="ja-JP" altLang="en-US" smtClean="0"/>
              <a:t>2022/7/7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BE8734-E45C-6943-953A-CB734410D29B}" type="slidenum">
              <a:rPr kumimoji="1" lang="ja-JP" altLang="en-US" smtClean="0"/>
              <a:t>‹#›</a:t>
            </a:fld>
            <a:endParaRPr kumimoji="1" lang="ja-JP" altLang="en-US"/>
          </a:p>
        </p:txBody>
      </p:sp>
    </p:spTree>
    <p:extLst>
      <p:ext uri="{BB962C8B-B14F-4D97-AF65-F5344CB8AC3E}">
        <p14:creationId xmlns:p14="http://schemas.microsoft.com/office/powerpoint/2010/main" val="376609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360FBB2-8C48-4C4D-849A-87F494C061B8}" type="datetimeFigureOut">
              <a:rPr kumimoji="1" lang="ja-JP" altLang="en-US" smtClean="0"/>
              <a:t>2022/7/7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BE8734-E45C-6943-953A-CB734410D29B}" type="slidenum">
              <a:rPr kumimoji="1" lang="ja-JP" altLang="en-US" smtClean="0"/>
              <a:t>‹#›</a:t>
            </a:fld>
            <a:endParaRPr kumimoji="1" lang="ja-JP" altLang="en-US"/>
          </a:p>
        </p:txBody>
      </p:sp>
    </p:spTree>
    <p:extLst>
      <p:ext uri="{BB962C8B-B14F-4D97-AF65-F5344CB8AC3E}">
        <p14:creationId xmlns:p14="http://schemas.microsoft.com/office/powerpoint/2010/main" val="174817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360FBB2-8C48-4C4D-849A-87F494C061B8}" type="datetimeFigureOut">
              <a:rPr kumimoji="1" lang="ja-JP" altLang="en-US" smtClean="0"/>
              <a:t>2022/7/7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BE8734-E45C-6943-953A-CB734410D29B}" type="slidenum">
              <a:rPr kumimoji="1" lang="ja-JP" altLang="en-US" smtClean="0"/>
              <a:t>‹#›</a:t>
            </a:fld>
            <a:endParaRPr kumimoji="1" lang="ja-JP" altLang="en-US"/>
          </a:p>
        </p:txBody>
      </p:sp>
    </p:spTree>
    <p:extLst>
      <p:ext uri="{BB962C8B-B14F-4D97-AF65-F5344CB8AC3E}">
        <p14:creationId xmlns:p14="http://schemas.microsoft.com/office/powerpoint/2010/main" val="215145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360FBB2-8C48-4C4D-849A-87F494C061B8}" type="datetimeFigureOut">
              <a:rPr kumimoji="1" lang="ja-JP" altLang="en-US" smtClean="0"/>
              <a:t>2022/7/7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BE8734-E45C-6943-953A-CB734410D29B}" type="slidenum">
              <a:rPr kumimoji="1" lang="ja-JP" altLang="en-US" smtClean="0"/>
              <a:t>‹#›</a:t>
            </a:fld>
            <a:endParaRPr kumimoji="1" lang="ja-JP" altLang="en-US"/>
          </a:p>
        </p:txBody>
      </p:sp>
    </p:spTree>
    <p:extLst>
      <p:ext uri="{BB962C8B-B14F-4D97-AF65-F5344CB8AC3E}">
        <p14:creationId xmlns:p14="http://schemas.microsoft.com/office/powerpoint/2010/main" val="288856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360FBB2-8C48-4C4D-849A-87F494C061B8}" type="datetimeFigureOut">
              <a:rPr kumimoji="1" lang="ja-JP" altLang="en-US" smtClean="0"/>
              <a:t>2022/7/7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BE8734-E45C-6943-953A-CB734410D29B}" type="slidenum">
              <a:rPr kumimoji="1" lang="ja-JP" altLang="en-US" smtClean="0"/>
              <a:t>‹#›</a:t>
            </a:fld>
            <a:endParaRPr kumimoji="1" lang="ja-JP" altLang="en-US"/>
          </a:p>
        </p:txBody>
      </p:sp>
    </p:spTree>
    <p:extLst>
      <p:ext uri="{BB962C8B-B14F-4D97-AF65-F5344CB8AC3E}">
        <p14:creationId xmlns:p14="http://schemas.microsoft.com/office/powerpoint/2010/main" val="389566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360FBB2-8C48-4C4D-849A-87F494C061B8}" type="datetimeFigureOut">
              <a:rPr kumimoji="1" lang="ja-JP" altLang="en-US" smtClean="0"/>
              <a:t>2022/7/7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BE8734-E45C-6943-953A-CB734410D29B}" type="slidenum">
              <a:rPr kumimoji="1" lang="ja-JP" altLang="en-US" smtClean="0"/>
              <a:t>‹#›</a:t>
            </a:fld>
            <a:endParaRPr kumimoji="1" lang="ja-JP" altLang="en-US"/>
          </a:p>
        </p:txBody>
      </p:sp>
    </p:spTree>
    <p:extLst>
      <p:ext uri="{BB962C8B-B14F-4D97-AF65-F5344CB8AC3E}">
        <p14:creationId xmlns:p14="http://schemas.microsoft.com/office/powerpoint/2010/main" val="291573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360FBB2-8C48-4C4D-849A-87F494C061B8}" type="datetimeFigureOut">
              <a:rPr kumimoji="1" lang="ja-JP" altLang="en-US" smtClean="0"/>
              <a:t>2022/7/7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7BE8734-E45C-6943-953A-CB734410D29B}" type="slidenum">
              <a:rPr kumimoji="1" lang="ja-JP" altLang="en-US" smtClean="0"/>
              <a:t>‹#›</a:t>
            </a:fld>
            <a:endParaRPr kumimoji="1" lang="ja-JP" altLang="en-US"/>
          </a:p>
        </p:txBody>
      </p:sp>
    </p:spTree>
    <p:extLst>
      <p:ext uri="{BB962C8B-B14F-4D97-AF65-F5344CB8AC3E}">
        <p14:creationId xmlns:p14="http://schemas.microsoft.com/office/powerpoint/2010/main" val="423865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360FBB2-8C48-4C4D-849A-87F494C061B8}" type="datetimeFigureOut">
              <a:rPr kumimoji="1" lang="ja-JP" altLang="en-US" smtClean="0"/>
              <a:t>2022/7/7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7BE8734-E45C-6943-953A-CB734410D29B}" type="slidenum">
              <a:rPr kumimoji="1" lang="ja-JP" altLang="en-US" smtClean="0"/>
              <a:t>‹#›</a:t>
            </a:fld>
            <a:endParaRPr kumimoji="1" lang="ja-JP" altLang="en-US"/>
          </a:p>
        </p:txBody>
      </p:sp>
    </p:spTree>
    <p:extLst>
      <p:ext uri="{BB962C8B-B14F-4D97-AF65-F5344CB8AC3E}">
        <p14:creationId xmlns:p14="http://schemas.microsoft.com/office/powerpoint/2010/main" val="1683524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0FBB2-8C48-4C4D-849A-87F494C061B8}" type="datetimeFigureOut">
              <a:rPr kumimoji="1" lang="ja-JP" altLang="en-US" smtClean="0"/>
              <a:t>2022/7/7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7BE8734-E45C-6943-953A-CB734410D29B}" type="slidenum">
              <a:rPr kumimoji="1" lang="ja-JP" altLang="en-US" smtClean="0"/>
              <a:t>‹#›</a:t>
            </a:fld>
            <a:endParaRPr kumimoji="1" lang="ja-JP" altLang="en-US"/>
          </a:p>
        </p:txBody>
      </p:sp>
    </p:spTree>
    <p:extLst>
      <p:ext uri="{BB962C8B-B14F-4D97-AF65-F5344CB8AC3E}">
        <p14:creationId xmlns:p14="http://schemas.microsoft.com/office/powerpoint/2010/main" val="277431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360FBB2-8C48-4C4D-849A-87F494C061B8}" type="datetimeFigureOut">
              <a:rPr kumimoji="1" lang="ja-JP" altLang="en-US" smtClean="0"/>
              <a:t>2022/7/7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BE8734-E45C-6943-953A-CB734410D29B}" type="slidenum">
              <a:rPr kumimoji="1" lang="ja-JP" altLang="en-US" smtClean="0"/>
              <a:t>‹#›</a:t>
            </a:fld>
            <a:endParaRPr kumimoji="1" lang="ja-JP" altLang="en-US"/>
          </a:p>
        </p:txBody>
      </p:sp>
    </p:spTree>
    <p:extLst>
      <p:ext uri="{BB962C8B-B14F-4D97-AF65-F5344CB8AC3E}">
        <p14:creationId xmlns:p14="http://schemas.microsoft.com/office/powerpoint/2010/main" val="3884049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smtClean="0"/>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360FBB2-8C48-4C4D-849A-87F494C061B8}" type="datetimeFigureOut">
              <a:rPr kumimoji="1" lang="ja-JP" altLang="en-US" smtClean="0"/>
              <a:t>2022/7/7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BE8734-E45C-6943-953A-CB734410D29B}" type="slidenum">
              <a:rPr kumimoji="1" lang="ja-JP" altLang="en-US" smtClean="0"/>
              <a:t>‹#›</a:t>
            </a:fld>
            <a:endParaRPr kumimoji="1" lang="ja-JP" altLang="en-US"/>
          </a:p>
        </p:txBody>
      </p:sp>
    </p:spTree>
    <p:extLst>
      <p:ext uri="{BB962C8B-B14F-4D97-AF65-F5344CB8AC3E}">
        <p14:creationId xmlns:p14="http://schemas.microsoft.com/office/powerpoint/2010/main" val="3476937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1360FBB2-8C48-4C4D-849A-87F494C061B8}" type="datetimeFigureOut">
              <a:rPr kumimoji="1" lang="ja-JP" altLang="en-US" smtClean="0"/>
              <a:t>2022/7/7</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47BE8734-E45C-6943-953A-CB734410D29B}" type="slidenum">
              <a:rPr kumimoji="1" lang="ja-JP" altLang="en-US" smtClean="0"/>
              <a:t>‹#›</a:t>
            </a:fld>
            <a:endParaRPr kumimoji="1" lang="ja-JP" altLang="en-US"/>
          </a:p>
        </p:txBody>
      </p:sp>
    </p:spTree>
    <p:extLst>
      <p:ext uri="{BB962C8B-B14F-4D97-AF65-F5344CB8AC3E}">
        <p14:creationId xmlns:p14="http://schemas.microsoft.com/office/powerpoint/2010/main" val="26170021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emf"/><Relationship Id="rId3" Type="http://schemas.openxmlformats.org/officeDocument/2006/relationships/image" Target="../media/image2.jpg"/><Relationship Id="rId7" Type="http://schemas.microsoft.com/office/2007/relationships/hdphoto" Target="../media/hdphoto2.wdp"/><Relationship Id="rId12" Type="http://schemas.openxmlformats.org/officeDocument/2006/relationships/image" Target="../media/image7.emf"/><Relationship Id="rId2" Type="http://schemas.openxmlformats.org/officeDocument/2006/relationships/image" Target="../media/image1.jpeg"/><Relationship Id="rId16"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0.emf"/><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9.emf"/></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BFCD227-B22E-E33F-5C23-8FC9CEE0EF52}"/>
              </a:ext>
            </a:extLst>
          </p:cNvPr>
          <p:cNvSpPr txBox="1"/>
          <p:nvPr/>
        </p:nvSpPr>
        <p:spPr>
          <a:xfrm>
            <a:off x="0" y="10284790"/>
            <a:ext cx="7559676" cy="427282"/>
          </a:xfrm>
          <a:prstGeom prst="rect">
            <a:avLst/>
          </a:prstGeom>
          <a:solidFill>
            <a:schemeClr val="bg1"/>
          </a:solidFill>
          <a:ln w="57150">
            <a:noFill/>
          </a:ln>
        </p:spPr>
        <p:txBody>
          <a:bodyPr wrap="square" lIns="321750" tIns="87750" rIns="321750" bIns="87750" rtlCol="0">
            <a:spAutoFit/>
          </a:bodyPr>
          <a:lstStyle/>
          <a:p>
            <a:pPr algn="ctr"/>
            <a:r>
              <a:rPr lang="ja-JP" altLang="en-US" sz="1625">
                <a:latin typeface="HGSGothicE" panose="020B0900000000000000" pitchFamily="34" charset="-128"/>
                <a:ea typeface="HGSGothicE" panose="020B0900000000000000" pitchFamily="34" charset="-128"/>
              </a:rPr>
              <a:t>徳島県</a:t>
            </a:r>
            <a:r>
              <a:rPr lang="en-US" altLang="ja-JP" sz="1625" dirty="0">
                <a:latin typeface="HGSGothicE" panose="020B0900000000000000" pitchFamily="34" charset="-128"/>
                <a:ea typeface="HGSGothicE" panose="020B0900000000000000" pitchFamily="34" charset="-128"/>
              </a:rPr>
              <a:t> </a:t>
            </a:r>
            <a:r>
              <a:rPr lang="ja-JP" altLang="en-US" sz="1625">
                <a:latin typeface="HGSGothicE" panose="020B0900000000000000" pitchFamily="34" charset="-128"/>
                <a:ea typeface="HGSGothicE" panose="020B0900000000000000" pitchFamily="34" charset="-128"/>
              </a:rPr>
              <a:t>危機管理環境部</a:t>
            </a:r>
            <a:r>
              <a:rPr lang="en-US" altLang="ja-JP" sz="1625" dirty="0">
                <a:latin typeface="HGSGothicE" panose="020B0900000000000000" pitchFamily="34" charset="-128"/>
                <a:ea typeface="HGSGothicE" panose="020B0900000000000000" pitchFamily="34" charset="-128"/>
              </a:rPr>
              <a:t> </a:t>
            </a:r>
            <a:r>
              <a:rPr lang="ja-JP" altLang="en-US" sz="1625">
                <a:latin typeface="HGSGothicE" panose="020B0900000000000000" pitchFamily="34" charset="-128"/>
                <a:ea typeface="HGSGothicE" panose="020B0900000000000000" pitchFamily="34" charset="-128"/>
              </a:rPr>
              <a:t>危機管理政策課</a:t>
            </a:r>
          </a:p>
        </p:txBody>
      </p:sp>
      <p:pic>
        <p:nvPicPr>
          <p:cNvPr id="5" name="図 4">
            <a:extLst>
              <a:ext uri="{FF2B5EF4-FFF2-40B4-BE49-F238E27FC236}">
                <a16:creationId xmlns:a16="http://schemas.microsoft.com/office/drawing/2014/main" id="{76C8396E-0653-A37D-D20B-57624A72D8BE}"/>
              </a:ext>
            </a:extLst>
          </p:cNvPr>
          <p:cNvPicPr>
            <a:picLocks noChangeAspect="1"/>
          </p:cNvPicPr>
          <p:nvPr/>
        </p:nvPicPr>
        <p:blipFill rotWithShape="1">
          <a:blip r:embed="rId2"/>
          <a:srcRect l="15602" t="10196" r="16228" b="10491"/>
          <a:stretch/>
        </p:blipFill>
        <p:spPr>
          <a:xfrm>
            <a:off x="1441816" y="10310784"/>
            <a:ext cx="333750" cy="375295"/>
          </a:xfrm>
          <a:prstGeom prst="rect">
            <a:avLst/>
          </a:prstGeom>
        </p:spPr>
      </p:pic>
      <p:pic>
        <p:nvPicPr>
          <p:cNvPr id="99" name="図 98">
            <a:extLst>
              <a:ext uri="{FF2B5EF4-FFF2-40B4-BE49-F238E27FC236}">
                <a16:creationId xmlns:a16="http://schemas.microsoft.com/office/drawing/2014/main" id="{AB9A11FE-8951-10AE-B1F8-AE6FBA20232B}"/>
              </a:ext>
            </a:extLst>
          </p:cNvPr>
          <p:cNvPicPr>
            <a:picLocks noChangeAspect="1"/>
          </p:cNvPicPr>
          <p:nvPr/>
        </p:nvPicPr>
        <p:blipFill>
          <a:blip r:embed="rId3"/>
          <a:stretch>
            <a:fillRect/>
          </a:stretch>
        </p:blipFill>
        <p:spPr>
          <a:xfrm>
            <a:off x="0" y="7171"/>
            <a:ext cx="7559675" cy="2614130"/>
          </a:xfrm>
          <a:prstGeom prst="rect">
            <a:avLst/>
          </a:prstGeom>
        </p:spPr>
      </p:pic>
      <p:sp>
        <p:nvSpPr>
          <p:cNvPr id="9" name="正方形/長方形 8">
            <a:extLst>
              <a:ext uri="{FF2B5EF4-FFF2-40B4-BE49-F238E27FC236}">
                <a16:creationId xmlns:a16="http://schemas.microsoft.com/office/drawing/2014/main" id="{46DADAF2-D4F5-EC23-BD84-5BCFE4A9D3F1}"/>
              </a:ext>
            </a:extLst>
          </p:cNvPr>
          <p:cNvSpPr/>
          <p:nvPr/>
        </p:nvSpPr>
        <p:spPr>
          <a:xfrm>
            <a:off x="1" y="255214"/>
            <a:ext cx="7559674" cy="2084359"/>
          </a:xfrm>
          <a:prstGeom prst="rect">
            <a:avLst/>
          </a:prstGeom>
          <a:solidFill>
            <a:srgbClr val="FFFF66"/>
          </a:solidFill>
          <a:ln w="6350">
            <a:solidFill>
              <a:schemeClr val="bg1">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spc="900" dirty="0">
                <a:ln w="12700">
                  <a:noFill/>
                </a:ln>
                <a:solidFill>
                  <a:srgbClr val="FF7E79"/>
                </a:solidFill>
                <a:latin typeface="ＤＨＰ特太ゴシック体" panose="020B0500000000000000" pitchFamily="50" charset="-128"/>
                <a:ea typeface="ＤＨＰ特太ゴシック体" panose="020B0500000000000000" pitchFamily="50" charset="-128"/>
              </a:rPr>
              <a:t>弾道ミサイル落下時</a:t>
            </a:r>
            <a:r>
              <a:rPr kumimoji="1" lang="ja-JP" altLang="en-US" sz="2800" spc="900" dirty="0">
                <a:solidFill>
                  <a:schemeClr val="tx1"/>
                </a:solidFill>
                <a:latin typeface="ＤＨＰ特太ゴシック体" panose="020B0500000000000000" pitchFamily="50" charset="-128"/>
                <a:ea typeface="ＤＨＰ特太ゴシック体" panose="020B0500000000000000" pitchFamily="50" charset="-128"/>
              </a:rPr>
              <a:t>は</a:t>
            </a:r>
            <a:endParaRPr kumimoji="1" lang="en-US" altLang="ja-JP" sz="3600" spc="900" dirty="0">
              <a:solidFill>
                <a:schemeClr val="tx1"/>
              </a:solidFill>
              <a:latin typeface="ＤＨＰ特太ゴシック体" panose="020B0500000000000000" pitchFamily="50" charset="-128"/>
              <a:ea typeface="ＤＨＰ特太ゴシック体" panose="020B0500000000000000" pitchFamily="50" charset="-128"/>
            </a:endParaRPr>
          </a:p>
          <a:p>
            <a:pPr algn="ctr"/>
            <a:r>
              <a:rPr kumimoji="1" lang="ja-JP" altLang="en-US" sz="4000" spc="110" dirty="0">
                <a:ln w="6350">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ＤＨＰ特太ゴシック体" panose="020B0500000000000000" pitchFamily="50" charset="-128"/>
                <a:ea typeface="ＤＨＰ特太ゴシック体" panose="020B0500000000000000" pitchFamily="50" charset="-128"/>
              </a:rPr>
              <a:t>爆風</a:t>
            </a:r>
            <a:r>
              <a:rPr kumimoji="1" lang="ja-JP" altLang="en-US" sz="2800" spc="110" dirty="0">
                <a:solidFill>
                  <a:schemeClr val="tx1"/>
                </a:solidFill>
                <a:latin typeface="ＤＨＰ特太ゴシック体" panose="020B0500000000000000" pitchFamily="50" charset="-128"/>
                <a:ea typeface="ＤＨＰ特太ゴシック体" panose="020B0500000000000000" pitchFamily="50" charset="-128"/>
              </a:rPr>
              <a:t>や</a:t>
            </a:r>
            <a:r>
              <a:rPr kumimoji="1" lang="ja-JP" altLang="en-US" sz="4000" spc="110" dirty="0">
                <a:ln w="3175">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ＤＨＰ特太ゴシック体" panose="020B0500000000000000" pitchFamily="50" charset="-128"/>
                <a:ea typeface="ＤＨＰ特太ゴシック体" panose="020B0500000000000000" pitchFamily="50" charset="-128"/>
              </a:rPr>
              <a:t>破片</a:t>
            </a:r>
            <a:r>
              <a:rPr kumimoji="1" lang="ja-JP" altLang="en-US" sz="2800" spc="110" dirty="0">
                <a:solidFill>
                  <a:schemeClr val="tx1"/>
                </a:solidFill>
                <a:latin typeface="ＤＨＰ特太ゴシック体" panose="020B0500000000000000" pitchFamily="50" charset="-128"/>
                <a:ea typeface="ＤＨＰ特太ゴシック体" panose="020B0500000000000000" pitchFamily="50" charset="-128"/>
              </a:rPr>
              <a:t>などから身を守るため</a:t>
            </a:r>
            <a:r>
              <a:rPr kumimoji="1" lang="ja-JP" altLang="en-US" sz="2800" spc="110" dirty="0" smtClean="0">
                <a:solidFill>
                  <a:schemeClr val="tx1"/>
                </a:solidFill>
                <a:latin typeface="ＤＨＰ特太ゴシック体" panose="020B0500000000000000" pitchFamily="50" charset="-128"/>
                <a:ea typeface="ＤＨＰ特太ゴシック体" panose="020B0500000000000000" pitchFamily="50" charset="-128"/>
              </a:rPr>
              <a:t>の</a:t>
            </a:r>
            <a:endParaRPr kumimoji="1" lang="en-US" altLang="ja-JP" sz="2800" spc="110" dirty="0" smtClean="0">
              <a:solidFill>
                <a:schemeClr val="tx1"/>
              </a:solidFill>
              <a:latin typeface="ＤＨＰ特太ゴシック体" panose="020B0500000000000000" pitchFamily="50" charset="-128"/>
              <a:ea typeface="ＤＨＰ特太ゴシック体" panose="020B0500000000000000" pitchFamily="50" charset="-128"/>
            </a:endParaRPr>
          </a:p>
          <a:p>
            <a:pPr algn="ctr"/>
            <a:r>
              <a:rPr kumimoji="1" lang="ja-JP" altLang="en-US" sz="4400" b="1" spc="1000" dirty="0" smtClean="0">
                <a:ln w="12700">
                  <a:noFill/>
                </a:ln>
                <a:solidFill>
                  <a:srgbClr val="FF7E79"/>
                </a:solidFill>
                <a:latin typeface="ＤＨＰ特太ゴシック体" panose="020B0500000000000000" pitchFamily="50" charset="-128"/>
                <a:ea typeface="ＤＨＰ特太ゴシック体" panose="020B0500000000000000" pitchFamily="50" charset="-128"/>
              </a:rPr>
              <a:t>「避難</a:t>
            </a:r>
            <a:r>
              <a:rPr kumimoji="1" lang="ja-JP" altLang="en-US" sz="4400" b="1" spc="1000" dirty="0">
                <a:ln w="12700">
                  <a:noFill/>
                </a:ln>
                <a:solidFill>
                  <a:srgbClr val="FF7E79"/>
                </a:solidFill>
                <a:latin typeface="ＤＨＰ特太ゴシック体" panose="020B0500000000000000" pitchFamily="50" charset="-128"/>
                <a:ea typeface="ＤＨＰ特太ゴシック体" panose="020B0500000000000000" pitchFamily="50" charset="-128"/>
              </a:rPr>
              <a:t>行動</a:t>
            </a:r>
            <a:r>
              <a:rPr kumimoji="1" lang="ja-JP" altLang="en-US" sz="4400" b="1" spc="1000" dirty="0" smtClean="0">
                <a:ln w="12700">
                  <a:noFill/>
                </a:ln>
                <a:solidFill>
                  <a:srgbClr val="FF7E79"/>
                </a:solidFill>
                <a:latin typeface="ＤＨＰ特太ゴシック体" panose="020B0500000000000000" pitchFamily="50" charset="-128"/>
                <a:ea typeface="ＤＨＰ特太ゴシック体" panose="020B0500000000000000" pitchFamily="50" charset="-128"/>
              </a:rPr>
              <a:t>」</a:t>
            </a:r>
            <a:r>
              <a:rPr kumimoji="1" lang="ja-JP" altLang="en-US" sz="2800" spc="-300" dirty="0" smtClean="0">
                <a:solidFill>
                  <a:schemeClr val="tx1"/>
                </a:solidFill>
                <a:latin typeface="ＤＨＰ特太ゴシック体" panose="020B0500000000000000" pitchFamily="50" charset="-128"/>
                <a:ea typeface="ＤＨＰ特太ゴシック体" panose="020B0500000000000000" pitchFamily="50" charset="-128"/>
              </a:rPr>
              <a:t>を</a:t>
            </a:r>
            <a:r>
              <a:rPr kumimoji="1" lang="ja-JP" altLang="en-US" sz="2800" spc="-300" dirty="0">
                <a:solidFill>
                  <a:schemeClr val="tx1"/>
                </a:solidFill>
                <a:latin typeface="ＤＨＰ特太ゴシック体" panose="020B0500000000000000" pitchFamily="50" charset="-128"/>
                <a:ea typeface="ＤＨＰ特太ゴシック体" panose="020B0500000000000000" pitchFamily="50" charset="-128"/>
              </a:rPr>
              <a:t>とりましょう</a:t>
            </a:r>
            <a:endParaRPr kumimoji="1" lang="ja-JP" altLang="en-US" sz="2925" spc="-300" dirty="0">
              <a:solidFill>
                <a:schemeClr val="tx1"/>
              </a:solidFill>
              <a:latin typeface="ＤＨＰ特太ゴシック体" panose="020B0500000000000000" pitchFamily="50" charset="-128"/>
              <a:ea typeface="ＤＨＰ特太ゴシック体" panose="020B0500000000000000" pitchFamily="50" charset="-128"/>
            </a:endParaRPr>
          </a:p>
        </p:txBody>
      </p:sp>
      <p:sp>
        <p:nvSpPr>
          <p:cNvPr id="103" name="角丸四角形 102">
            <a:extLst>
              <a:ext uri="{FF2B5EF4-FFF2-40B4-BE49-F238E27FC236}">
                <a16:creationId xmlns:a16="http://schemas.microsoft.com/office/drawing/2014/main" id="{8D0C2DF8-42DC-CC47-ED7E-8A9EF523F206}"/>
              </a:ext>
            </a:extLst>
          </p:cNvPr>
          <p:cNvSpPr/>
          <p:nvPr/>
        </p:nvSpPr>
        <p:spPr>
          <a:xfrm>
            <a:off x="116115" y="2677919"/>
            <a:ext cx="7329714" cy="716481"/>
          </a:xfrm>
          <a:prstGeom prst="roundRect">
            <a:avLst>
              <a:gd name="adj" fmla="val 1731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0" name="テキスト ボックス 9">
            <a:extLst>
              <a:ext uri="{FF2B5EF4-FFF2-40B4-BE49-F238E27FC236}">
                <a16:creationId xmlns:a16="http://schemas.microsoft.com/office/drawing/2014/main" id="{73E69F96-01A7-96BB-AB04-73821A4B3285}"/>
              </a:ext>
            </a:extLst>
          </p:cNvPr>
          <p:cNvSpPr txBox="1"/>
          <p:nvPr/>
        </p:nvSpPr>
        <p:spPr>
          <a:xfrm>
            <a:off x="246743" y="2686314"/>
            <a:ext cx="7199086" cy="702918"/>
          </a:xfrm>
          <a:prstGeom prst="rect">
            <a:avLst/>
          </a:prstGeom>
          <a:noFill/>
          <a:ln w="57150">
            <a:noFill/>
          </a:ln>
        </p:spPr>
        <p:txBody>
          <a:bodyPr wrap="square" lIns="58500" tIns="58500" rIns="58500" bIns="58500" rtlCol="0">
            <a:spAutoFit/>
          </a:bodyPr>
          <a:lstStyle/>
          <a:p>
            <a:r>
              <a:rPr kumimoji="1" lang="ja-JP" altLang="en-US" dirty="0">
                <a:latin typeface="HGSGothicE" panose="020B0900000000000000" pitchFamily="34" charset="-128"/>
                <a:ea typeface="HGSGothicE" panose="020B0900000000000000" pitchFamily="34" charset="-128"/>
              </a:rPr>
              <a:t>弾道ミサイルは、発射からわずか</a:t>
            </a:r>
            <a:r>
              <a:rPr kumimoji="1" lang="en-US" altLang="ja-JP" sz="2000" dirty="0">
                <a:solidFill>
                  <a:srgbClr val="FF7E79"/>
                </a:solidFill>
                <a:latin typeface="HGSGothicE" panose="020B0900000000000000" pitchFamily="34" charset="-128"/>
                <a:ea typeface="HGSGothicE" panose="020B0900000000000000" pitchFamily="34" charset="-128"/>
              </a:rPr>
              <a:t>10</a:t>
            </a:r>
            <a:r>
              <a:rPr kumimoji="1" lang="ja-JP" altLang="en-US" sz="2000" dirty="0">
                <a:solidFill>
                  <a:srgbClr val="FF7E79"/>
                </a:solidFill>
                <a:latin typeface="HGSGothicE" panose="020B0900000000000000" pitchFamily="34" charset="-128"/>
                <a:ea typeface="HGSGothicE" panose="020B0900000000000000" pitchFamily="34" charset="-128"/>
              </a:rPr>
              <a:t>分もしないうちに</a:t>
            </a:r>
            <a:r>
              <a:rPr kumimoji="1" lang="ja-JP" altLang="en-US" dirty="0">
                <a:latin typeface="HGSGothicE" panose="020B0900000000000000" pitchFamily="34" charset="-128"/>
                <a:ea typeface="HGSGothicE" panose="020B0900000000000000" pitchFamily="34" charset="-128"/>
              </a:rPr>
              <a:t>日本に到達する可能性があります！</a:t>
            </a:r>
            <a:endParaRPr kumimoji="1" lang="en-US" altLang="ja-JP" dirty="0">
              <a:latin typeface="HGSGothicE" panose="020B0900000000000000" pitchFamily="34" charset="-128"/>
              <a:ea typeface="HGSGothicE" panose="020B0900000000000000" pitchFamily="34" charset="-128"/>
            </a:endParaRPr>
          </a:p>
        </p:txBody>
      </p:sp>
      <p:sp>
        <p:nvSpPr>
          <p:cNvPr id="6" name="角丸四角形 5">
            <a:extLst>
              <a:ext uri="{FF2B5EF4-FFF2-40B4-BE49-F238E27FC236}">
                <a16:creationId xmlns:a16="http://schemas.microsoft.com/office/drawing/2014/main" id="{BE4BB693-0603-8AB8-9D7F-DC76CCAD79DC}"/>
              </a:ext>
            </a:extLst>
          </p:cNvPr>
          <p:cNvSpPr/>
          <p:nvPr/>
        </p:nvSpPr>
        <p:spPr>
          <a:xfrm>
            <a:off x="2170827" y="5284141"/>
            <a:ext cx="3245798" cy="695541"/>
          </a:xfrm>
          <a:prstGeom prst="roundRect">
            <a:avLst>
              <a:gd name="adj" fmla="val 5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40" name="テキスト ボックス 39">
            <a:extLst>
              <a:ext uri="{FF2B5EF4-FFF2-40B4-BE49-F238E27FC236}">
                <a16:creationId xmlns:a16="http://schemas.microsoft.com/office/drawing/2014/main" id="{0843FF80-1336-7C4E-C534-B5EC633253EE}"/>
              </a:ext>
            </a:extLst>
          </p:cNvPr>
          <p:cNvSpPr txBox="1"/>
          <p:nvPr/>
        </p:nvSpPr>
        <p:spPr>
          <a:xfrm>
            <a:off x="2239203" y="5468174"/>
            <a:ext cx="3109056" cy="542456"/>
          </a:xfrm>
          <a:prstGeom prst="rect">
            <a:avLst/>
          </a:prstGeom>
          <a:noFill/>
        </p:spPr>
        <p:txBody>
          <a:bodyPr wrap="square" rtlCol="0">
            <a:spAutoFit/>
          </a:bodyPr>
          <a:lstStyle/>
          <a:p>
            <a:r>
              <a:rPr lang="ja-JP" altLang="en-US" sz="975"/>
              <a:t>ミサイル発射。ミサイル発射。北朝鮮からミサイルが発射されたものとみられます。建物の中、又は地下に避難して下さい。</a:t>
            </a:r>
            <a:endParaRPr kumimoji="1" lang="ja-JP" altLang="en-US" sz="975">
              <a:latin typeface="ARゴシック体S" panose="020B0A09000000000000" pitchFamily="49" charset="-128"/>
              <a:ea typeface="ARゴシック体S" panose="020B0A09000000000000" pitchFamily="49" charset="-128"/>
            </a:endParaRPr>
          </a:p>
        </p:txBody>
      </p:sp>
      <p:sp>
        <p:nvSpPr>
          <p:cNvPr id="105" name="角丸四角形 104">
            <a:extLst>
              <a:ext uri="{FF2B5EF4-FFF2-40B4-BE49-F238E27FC236}">
                <a16:creationId xmlns:a16="http://schemas.microsoft.com/office/drawing/2014/main" id="{185E1C34-AA09-0365-8823-A0FC9E6318A2}"/>
              </a:ext>
            </a:extLst>
          </p:cNvPr>
          <p:cNvSpPr/>
          <p:nvPr/>
        </p:nvSpPr>
        <p:spPr>
          <a:xfrm>
            <a:off x="105298" y="3912319"/>
            <a:ext cx="7329714" cy="2098312"/>
          </a:xfrm>
          <a:prstGeom prst="roundRect">
            <a:avLst>
              <a:gd name="adj" fmla="val 5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3" name="正方形/長方形 32">
            <a:extLst>
              <a:ext uri="{FF2B5EF4-FFF2-40B4-BE49-F238E27FC236}">
                <a16:creationId xmlns:a16="http://schemas.microsoft.com/office/drawing/2014/main" id="{9BC9B388-5745-2D49-FEAF-9D9BE45DDABD}"/>
              </a:ext>
            </a:extLst>
          </p:cNvPr>
          <p:cNvSpPr/>
          <p:nvPr/>
        </p:nvSpPr>
        <p:spPr>
          <a:xfrm>
            <a:off x="116114" y="3404416"/>
            <a:ext cx="7808685" cy="495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n w="0">
                  <a:solidFill>
                    <a:schemeClr val="accent2">
                      <a:lumMod val="20000"/>
                      <a:lumOff val="80000"/>
                    </a:schemeClr>
                  </a:solidFill>
                </a:ln>
                <a:solidFill>
                  <a:srgbClr val="FF7E79"/>
                </a:solidFill>
                <a:latin typeface="HGSSoeiKakugothicUB" panose="020B0900000000000000" pitchFamily="34" charset="-128"/>
                <a:ea typeface="HGSSoeiKakugothicUB" panose="020B0900000000000000" pitchFamily="34" charset="-128"/>
              </a:rPr>
              <a:t>もしも</a:t>
            </a:r>
            <a:r>
              <a:rPr kumimoji="1" lang="ja-JP" altLang="en-US" sz="1600" dirty="0" smtClean="0">
                <a:ln w="0">
                  <a:solidFill>
                    <a:schemeClr val="accent2">
                      <a:lumMod val="20000"/>
                      <a:lumOff val="80000"/>
                    </a:schemeClr>
                  </a:solidFill>
                </a:ln>
                <a:solidFill>
                  <a:srgbClr val="FF7E79"/>
                </a:solidFill>
                <a:latin typeface="HGSSoeiKakugothicUB" panose="020B0900000000000000" pitchFamily="34" charset="-128"/>
                <a:ea typeface="HGSSoeiKakugothicUB" panose="020B0900000000000000" pitchFamily="34" charset="-128"/>
              </a:rPr>
              <a:t>、</a:t>
            </a:r>
            <a:r>
              <a:rPr kumimoji="1" lang="ja-JP" altLang="en-US" sz="2400" spc="300" dirty="0" smtClean="0">
                <a:ln w="0">
                  <a:solidFill>
                    <a:schemeClr val="accent2">
                      <a:lumMod val="20000"/>
                      <a:lumOff val="80000"/>
                    </a:schemeClr>
                  </a:solidFill>
                </a:ln>
                <a:solidFill>
                  <a:srgbClr val="FF7E79"/>
                </a:solidFill>
                <a:latin typeface="HGSSoeiKakugothicUB" panose="020B0900000000000000" pitchFamily="34" charset="-128"/>
                <a:ea typeface="HGSSoeiKakugothicUB" panose="020B0900000000000000" pitchFamily="34" charset="-128"/>
              </a:rPr>
              <a:t>日本</a:t>
            </a:r>
            <a:r>
              <a:rPr kumimoji="1" lang="ja-JP" altLang="en-US" sz="2400" spc="300" dirty="0">
                <a:ln w="0">
                  <a:solidFill>
                    <a:schemeClr val="accent2">
                      <a:lumMod val="20000"/>
                      <a:lumOff val="80000"/>
                    </a:schemeClr>
                  </a:solidFill>
                </a:ln>
                <a:solidFill>
                  <a:srgbClr val="FF7E79"/>
                </a:solidFill>
                <a:latin typeface="HGSSoeiKakugothicUB" panose="020B0900000000000000" pitchFamily="34" charset="-128"/>
                <a:ea typeface="HGSSoeiKakugothicUB" panose="020B0900000000000000" pitchFamily="34" charset="-128"/>
              </a:rPr>
              <a:t>に飛来する可能性があったら・・・</a:t>
            </a:r>
            <a:endParaRPr kumimoji="1" lang="ja-JP" altLang="en-US" sz="1600" spc="300" dirty="0">
              <a:ln w="0">
                <a:solidFill>
                  <a:schemeClr val="accent2">
                    <a:lumMod val="20000"/>
                    <a:lumOff val="80000"/>
                  </a:schemeClr>
                </a:solidFill>
              </a:ln>
              <a:solidFill>
                <a:srgbClr val="FF7E79"/>
              </a:solidFill>
              <a:latin typeface="HGSSoeiKakugothicUB" panose="020B0900000000000000" pitchFamily="34" charset="-128"/>
              <a:ea typeface="HGSSoeiKakugothicUB" panose="020B0900000000000000" pitchFamily="34" charset="-128"/>
            </a:endParaRPr>
          </a:p>
        </p:txBody>
      </p:sp>
      <p:pic>
        <p:nvPicPr>
          <p:cNvPr id="26" name="図 25">
            <a:extLst>
              <a:ext uri="{FF2B5EF4-FFF2-40B4-BE49-F238E27FC236}">
                <a16:creationId xmlns:a16="http://schemas.microsoft.com/office/drawing/2014/main" id="{6C4A0FD2-5F4B-8789-C93B-09D975507D9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041" b="96000" l="17488" r="81589">
                        <a14:foregroundMark x1="60899" y1="22449" x2="60899" y2="22449"/>
                        <a14:foregroundMark x1="48276" y1="7102" x2="48276" y2="7102"/>
                        <a14:foregroundMark x1="79557" y1="7837" x2="79557" y2="7837"/>
                        <a14:foregroundMark x1="81589" y1="30857" x2="81589" y2="30857"/>
                        <a14:foregroundMark x1="18473" y1="28816" x2="18473" y2="28816"/>
                        <a14:foregroundMark x1="17488" y1="8490" x2="17488" y2="8490"/>
                        <a14:foregroundMark x1="44212" y1="24571" x2="44212" y2="24571"/>
                        <a14:foregroundMark x1="37192" y1="19673" x2="37192" y2="19673"/>
                        <a14:foregroundMark x1="34113" y1="19020" x2="34113" y2="19020"/>
                        <a14:foregroundMark x1="50431" y1="6122" x2="50431" y2="6122"/>
                        <a14:foregroundMark x1="52956" y1="24327" x2="52956" y2="24327"/>
                        <a14:foregroundMark x1="57635" y1="21633" x2="57635" y2="21633"/>
                        <a14:foregroundMark x1="50000" y1="92082" x2="50000" y2="92082"/>
                        <a14:foregroundMark x1="64901" y1="24490" x2="64901" y2="24490"/>
                        <a14:foregroundMark x1="34791" y1="28816" x2="34791" y2="28816"/>
                        <a14:foregroundMark x1="50000" y1="96000" x2="50000" y2="96000"/>
                        <a14:foregroundMark x1="61022" y1="23918" x2="61022" y2="23918"/>
                      </a14:backgroundRemoval>
                    </a14:imgEffect>
                  </a14:imgLayer>
                </a14:imgProps>
              </a:ext>
              <a:ext uri="{28A0092B-C50C-407E-A947-70E740481C1C}">
                <a14:useLocalDpi xmlns:a14="http://schemas.microsoft.com/office/drawing/2010/main" val="0"/>
              </a:ext>
            </a:extLst>
          </a:blip>
          <a:srcRect l="12502" r="11816"/>
          <a:stretch/>
        </p:blipFill>
        <p:spPr>
          <a:xfrm>
            <a:off x="322926" y="4686022"/>
            <a:ext cx="1250820" cy="1204811"/>
          </a:xfrm>
          <a:prstGeom prst="rect">
            <a:avLst/>
          </a:prstGeom>
        </p:spPr>
      </p:pic>
      <p:pic>
        <p:nvPicPr>
          <p:cNvPr id="34" name="図 33">
            <a:extLst>
              <a:ext uri="{FF2B5EF4-FFF2-40B4-BE49-F238E27FC236}">
                <a16:creationId xmlns:a16="http://schemas.microsoft.com/office/drawing/2014/main" id="{93B00761-881F-B431-B78A-4134498C53B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1833" l="6500" r="90000">
                        <a14:foregroundMark x1="16667" y1="38833" x2="16667" y2="38833"/>
                        <a14:foregroundMark x1="75667" y1="37333" x2="75667" y2="37333"/>
                        <a14:foregroundMark x1="6500" y1="87667" x2="6500" y2="87667"/>
                        <a14:foregroundMark x1="81167" y1="91833" x2="81167" y2="91833"/>
                      </a14:backgroundRemoval>
                    </a14:imgEffect>
                  </a14:imgLayer>
                </a14:imgProps>
              </a:ext>
              <a:ext uri="{28A0092B-C50C-407E-A947-70E740481C1C}">
                <a14:useLocalDpi xmlns:a14="http://schemas.microsoft.com/office/drawing/2010/main" val="0"/>
              </a:ext>
            </a:extLst>
          </a:blip>
          <a:stretch>
            <a:fillRect/>
          </a:stretch>
        </p:blipFill>
        <p:spPr>
          <a:xfrm>
            <a:off x="2529960" y="5456799"/>
            <a:ext cx="378589" cy="378589"/>
          </a:xfrm>
          <a:prstGeom prst="rect">
            <a:avLst/>
          </a:prstGeom>
        </p:spPr>
      </p:pic>
      <p:pic>
        <p:nvPicPr>
          <p:cNvPr id="27" name="図 26">
            <a:extLst>
              <a:ext uri="{FF2B5EF4-FFF2-40B4-BE49-F238E27FC236}">
                <a16:creationId xmlns:a16="http://schemas.microsoft.com/office/drawing/2014/main" id="{6C09E2BF-0C4D-FA08-29EC-C19177F4281A}"/>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931" b="95843" l="9931" r="89915">
                        <a14:foregroundMark x1="29638" y1="23018" x2="29638" y2="23018"/>
                        <a14:foregroundMark x1="27329" y1="16551" x2="27329" y2="16551"/>
                        <a14:foregroundMark x1="22633" y1="12163" x2="22633" y2="12163"/>
                        <a14:foregroundMark x1="73364" y1="79985" x2="73364" y2="79985"/>
                        <a14:foregroundMark x1="77213" y1="85835" x2="77213" y2="85835"/>
                        <a14:foregroundMark x1="80446" y1="90839" x2="80446" y2="90839"/>
                        <a14:foregroundMark x1="70747" y1="95843" x2="70747" y2="95843"/>
                      </a14:backgroundRemoval>
                    </a14:imgEffect>
                  </a14:imgLayer>
                </a14:imgProps>
              </a:ext>
              <a:ext uri="{28A0092B-C50C-407E-A947-70E740481C1C}">
                <a14:useLocalDpi xmlns:a14="http://schemas.microsoft.com/office/drawing/2010/main" val="0"/>
              </a:ext>
            </a:extLst>
          </a:blip>
          <a:stretch>
            <a:fillRect/>
          </a:stretch>
        </p:blipFill>
        <p:spPr>
          <a:xfrm>
            <a:off x="1505447" y="5178112"/>
            <a:ext cx="712721" cy="712721"/>
          </a:xfrm>
          <a:prstGeom prst="rect">
            <a:avLst/>
          </a:prstGeom>
        </p:spPr>
      </p:pic>
      <p:pic>
        <p:nvPicPr>
          <p:cNvPr id="30" name="図 29">
            <a:extLst>
              <a:ext uri="{FF2B5EF4-FFF2-40B4-BE49-F238E27FC236}">
                <a16:creationId xmlns:a16="http://schemas.microsoft.com/office/drawing/2014/main" id="{07D3595E-8991-77ED-CE03-C47E1916993D}"/>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992" b="98817" l="2822" r="89961">
                        <a14:foregroundMark x1="2822" y1="29690" x2="2822" y2="29690"/>
                        <a14:foregroundMark x1="36417" y1="86093" x2="36417" y2="86093"/>
                        <a14:foregroundMark x1="41175" y1="94984" x2="41175" y2="94984"/>
                        <a14:foregroundMark x1="47671" y1="98817" x2="47671" y2="98817"/>
                      </a14:backgroundRemoval>
                    </a14:imgEffect>
                  </a14:imgLayer>
                </a14:imgProps>
              </a:ext>
              <a:ext uri="{28A0092B-C50C-407E-A947-70E740481C1C}">
                <a14:useLocalDpi xmlns:a14="http://schemas.microsoft.com/office/drawing/2010/main" val="0"/>
              </a:ext>
            </a:extLst>
          </a:blip>
          <a:stretch>
            <a:fillRect/>
          </a:stretch>
        </p:blipFill>
        <p:spPr>
          <a:xfrm>
            <a:off x="1981042" y="4554734"/>
            <a:ext cx="940988" cy="756392"/>
          </a:xfrm>
          <a:prstGeom prst="rect">
            <a:avLst/>
          </a:prstGeom>
        </p:spPr>
      </p:pic>
      <p:sp>
        <p:nvSpPr>
          <p:cNvPr id="2" name="正方形/長方形 1">
            <a:extLst>
              <a:ext uri="{FF2B5EF4-FFF2-40B4-BE49-F238E27FC236}">
                <a16:creationId xmlns:a16="http://schemas.microsoft.com/office/drawing/2014/main" id="{7156B86C-5419-8AF4-AB8A-405105D351E4}"/>
              </a:ext>
            </a:extLst>
          </p:cNvPr>
          <p:cNvSpPr/>
          <p:nvPr/>
        </p:nvSpPr>
        <p:spPr>
          <a:xfrm>
            <a:off x="-19365" y="3940655"/>
            <a:ext cx="7151788" cy="369332"/>
          </a:xfrm>
          <a:prstGeom prst="rect">
            <a:avLst/>
          </a:prstGeom>
        </p:spPr>
        <p:txBody>
          <a:bodyPr wrap="square">
            <a:spAutoFit/>
          </a:bodyPr>
          <a:lstStyle/>
          <a:p>
            <a:pPr algn="ctr"/>
            <a:r>
              <a:rPr kumimoji="1" lang="ja-JP" altLang="en-US" sz="1400" dirty="0" smtClean="0">
                <a:latin typeface="HGPGothicE" panose="020B0900000000000000" pitchFamily="34" charset="-128"/>
                <a:ea typeface="HGPGothicE" panose="020B0900000000000000" pitchFamily="34" charset="-128"/>
              </a:rPr>
              <a:t>国民の皆様へ</a:t>
            </a:r>
            <a:r>
              <a:rPr kumimoji="1" lang="en-US" altLang="ja-JP" dirty="0" smtClean="0">
                <a:solidFill>
                  <a:srgbClr val="FF7E79"/>
                </a:solidFill>
                <a:latin typeface="HGPGothicE" panose="020B0900000000000000" pitchFamily="34" charset="-128"/>
                <a:ea typeface="HGPGothicE" panose="020B0900000000000000" pitchFamily="34" charset="-128"/>
              </a:rPr>
              <a:t>J</a:t>
            </a:r>
            <a:r>
              <a:rPr kumimoji="1" lang="ja-JP" altLang="en-US" dirty="0">
                <a:solidFill>
                  <a:srgbClr val="FF7E79"/>
                </a:solidFill>
                <a:latin typeface="HGPGothicE" panose="020B0900000000000000" pitchFamily="34" charset="-128"/>
                <a:ea typeface="HGPGothicE" panose="020B0900000000000000" pitchFamily="34" charset="-128"/>
              </a:rPr>
              <a:t>アラート</a:t>
            </a:r>
            <a:r>
              <a:rPr lang="ja-JP" altLang="en-US" sz="1400" dirty="0">
                <a:latin typeface="HGPGothicE" panose="020B0900000000000000" pitchFamily="34" charset="-128"/>
                <a:ea typeface="HGPGothicE" panose="020B0900000000000000" pitchFamily="34" charset="-128"/>
              </a:rPr>
              <a:t>を通してあらゆる手段で、</a:t>
            </a:r>
            <a:r>
              <a:rPr lang="ja-JP" altLang="en-US" dirty="0">
                <a:solidFill>
                  <a:srgbClr val="FF7E79"/>
                </a:solidFill>
                <a:latin typeface="HGPGothicE" panose="020B0900000000000000" pitchFamily="34" charset="-128"/>
                <a:ea typeface="HGPGothicE" panose="020B0900000000000000" pitchFamily="34" charset="-128"/>
              </a:rPr>
              <a:t>緊急情報</a:t>
            </a:r>
            <a:r>
              <a:rPr lang="ja-JP" altLang="en-US" sz="1400" dirty="0">
                <a:latin typeface="HGPGothicE" panose="020B0900000000000000" pitchFamily="34" charset="-128"/>
                <a:ea typeface="HGPGothicE" panose="020B0900000000000000" pitchFamily="34" charset="-128"/>
              </a:rPr>
              <a:t>が瞬時に伝達されます！</a:t>
            </a:r>
            <a:endParaRPr kumimoji="1" lang="ja-JP" altLang="en-US" sz="1600" u="sng" dirty="0">
              <a:latin typeface="HGPGothicE" panose="020B0900000000000000" pitchFamily="34" charset="-128"/>
              <a:ea typeface="HGPGothicE" panose="020B0900000000000000" pitchFamily="34" charset="-128"/>
            </a:endParaRPr>
          </a:p>
        </p:txBody>
      </p:sp>
      <p:sp>
        <p:nvSpPr>
          <p:cNvPr id="3" name="角丸四角形 2">
            <a:extLst>
              <a:ext uri="{FF2B5EF4-FFF2-40B4-BE49-F238E27FC236}">
                <a16:creationId xmlns:a16="http://schemas.microsoft.com/office/drawing/2014/main" id="{9934ED91-C817-0B43-14C0-3297FAB9E0DD}"/>
              </a:ext>
            </a:extLst>
          </p:cNvPr>
          <p:cNvSpPr/>
          <p:nvPr/>
        </p:nvSpPr>
        <p:spPr>
          <a:xfrm>
            <a:off x="534397" y="4387935"/>
            <a:ext cx="2207806" cy="238948"/>
          </a:xfrm>
          <a:prstGeom prst="roundRect">
            <a:avLst>
              <a:gd name="adj" fmla="val 4526"/>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87750" bIns="87750" rtlCol="0" anchor="ctr"/>
          <a:lstStyle/>
          <a:p>
            <a:pPr algn="ctr"/>
            <a:r>
              <a:rPr kumimoji="1" lang="ja-JP" altLang="en-US" sz="1200" dirty="0">
                <a:solidFill>
                  <a:schemeClr val="tx1"/>
                </a:solidFill>
                <a:latin typeface="HGPGothicE" panose="020B0900000000000000" pitchFamily="34" charset="-128"/>
                <a:ea typeface="HGPGothicE" panose="020B0900000000000000" pitchFamily="34" charset="-128"/>
              </a:rPr>
              <a:t>防災行政無線</a:t>
            </a:r>
            <a:r>
              <a:rPr kumimoji="1" lang="ja-JP" altLang="en-US" sz="1100" dirty="0">
                <a:solidFill>
                  <a:schemeClr val="tx1"/>
                </a:solidFill>
                <a:latin typeface="HGPGothicE" panose="020B0900000000000000" pitchFamily="34" charset="-128"/>
                <a:ea typeface="HGPGothicE" panose="020B0900000000000000" pitchFamily="34" charset="-128"/>
              </a:rPr>
              <a:t>や</a:t>
            </a:r>
            <a:r>
              <a:rPr kumimoji="1" lang="ja-JP" altLang="en-US" sz="1200" dirty="0">
                <a:solidFill>
                  <a:schemeClr val="tx1"/>
                </a:solidFill>
                <a:latin typeface="HGPGothicE" panose="020B0900000000000000" pitchFamily="34" charset="-128"/>
                <a:ea typeface="HGPGothicE" panose="020B0900000000000000" pitchFamily="34" charset="-128"/>
              </a:rPr>
              <a:t>携帯電話</a:t>
            </a:r>
            <a:r>
              <a:rPr kumimoji="1" lang="ja-JP" altLang="en-US" sz="1100" dirty="0">
                <a:solidFill>
                  <a:schemeClr val="tx1"/>
                </a:solidFill>
                <a:latin typeface="HGPGothicE" panose="020B0900000000000000" pitchFamily="34" charset="-128"/>
                <a:ea typeface="HGPGothicE" panose="020B0900000000000000" pitchFamily="34" charset="-128"/>
              </a:rPr>
              <a:t>など</a:t>
            </a:r>
          </a:p>
        </p:txBody>
      </p:sp>
      <p:sp>
        <p:nvSpPr>
          <p:cNvPr id="111" name="角丸四角形 110">
            <a:extLst>
              <a:ext uri="{FF2B5EF4-FFF2-40B4-BE49-F238E27FC236}">
                <a16:creationId xmlns:a16="http://schemas.microsoft.com/office/drawing/2014/main" id="{7A4A0A09-042D-B1CE-559A-75423E1D5C3A}"/>
              </a:ext>
            </a:extLst>
          </p:cNvPr>
          <p:cNvSpPr/>
          <p:nvPr/>
        </p:nvSpPr>
        <p:spPr>
          <a:xfrm>
            <a:off x="4188848" y="4377148"/>
            <a:ext cx="2033021" cy="205955"/>
          </a:xfrm>
          <a:prstGeom prst="roundRect">
            <a:avLst>
              <a:gd name="adj" fmla="val 4526"/>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87750" bIns="87750" rtlCol="0" anchor="ctr"/>
          <a:lstStyle/>
          <a:p>
            <a:pPr algn="ctr"/>
            <a:r>
              <a:rPr kumimoji="1" lang="en-US" altLang="ja-JP" sz="1200" dirty="0">
                <a:solidFill>
                  <a:srgbClr val="FF7E79"/>
                </a:solidFill>
                <a:latin typeface="HGPGothicE" panose="020B0900000000000000" pitchFamily="34" charset="-128"/>
                <a:ea typeface="HGPGothicE" panose="020B0900000000000000" pitchFamily="34" charset="-128"/>
              </a:rPr>
              <a:t>J</a:t>
            </a:r>
            <a:r>
              <a:rPr kumimoji="1" lang="ja-JP" altLang="en-US" sz="1200" dirty="0">
                <a:solidFill>
                  <a:srgbClr val="FF7E79"/>
                </a:solidFill>
                <a:latin typeface="HGPGothicE" panose="020B0900000000000000" pitchFamily="34" charset="-128"/>
                <a:ea typeface="HGPGothicE" panose="020B0900000000000000" pitchFamily="34" charset="-128"/>
              </a:rPr>
              <a:t>アラート</a:t>
            </a:r>
            <a:r>
              <a:rPr kumimoji="1" lang="ja-JP" altLang="en-US" sz="1100" dirty="0">
                <a:solidFill>
                  <a:schemeClr val="tx1"/>
                </a:solidFill>
                <a:latin typeface="HGPGothicE" panose="020B0900000000000000" pitchFamily="34" charset="-128"/>
                <a:ea typeface="HGPGothicE" panose="020B0900000000000000" pitchFamily="34" charset="-128"/>
              </a:rPr>
              <a:t>の</a:t>
            </a:r>
            <a:r>
              <a:rPr kumimoji="1" lang="ja-JP" altLang="en-US" sz="1200" dirty="0">
                <a:solidFill>
                  <a:schemeClr val="tx1"/>
                </a:solidFill>
                <a:latin typeface="HGPGothicE" panose="020B0900000000000000" pitchFamily="34" charset="-128"/>
                <a:ea typeface="HGPGothicE" panose="020B0900000000000000" pitchFamily="34" charset="-128"/>
              </a:rPr>
              <a:t>メッセージ例</a:t>
            </a:r>
            <a:endParaRPr kumimoji="1" lang="ja-JP" altLang="en-US" sz="1100" dirty="0">
              <a:solidFill>
                <a:schemeClr val="tx1"/>
              </a:solidFill>
              <a:latin typeface="HGPGothicE" panose="020B0900000000000000" pitchFamily="34" charset="-128"/>
              <a:ea typeface="HGPGothicE" panose="020B0900000000000000" pitchFamily="34" charset="-128"/>
            </a:endParaRPr>
          </a:p>
        </p:txBody>
      </p:sp>
      <p:sp>
        <p:nvSpPr>
          <p:cNvPr id="115" name="角丸四角形 114">
            <a:extLst>
              <a:ext uri="{FF2B5EF4-FFF2-40B4-BE49-F238E27FC236}">
                <a16:creationId xmlns:a16="http://schemas.microsoft.com/office/drawing/2014/main" id="{7CEE2BCC-D676-79A0-6EA7-B64D1349FE5E}"/>
              </a:ext>
            </a:extLst>
          </p:cNvPr>
          <p:cNvSpPr/>
          <p:nvPr/>
        </p:nvSpPr>
        <p:spPr>
          <a:xfrm>
            <a:off x="116115" y="6555961"/>
            <a:ext cx="7329714" cy="2131659"/>
          </a:xfrm>
          <a:prstGeom prst="roundRect">
            <a:avLst>
              <a:gd name="adj" fmla="val 5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2" name="正方形/長方形 31">
            <a:extLst>
              <a:ext uri="{FF2B5EF4-FFF2-40B4-BE49-F238E27FC236}">
                <a16:creationId xmlns:a16="http://schemas.microsoft.com/office/drawing/2014/main" id="{5C3793DC-942F-228D-D724-4660941BB262}"/>
              </a:ext>
            </a:extLst>
          </p:cNvPr>
          <p:cNvSpPr/>
          <p:nvPr/>
        </p:nvSpPr>
        <p:spPr>
          <a:xfrm>
            <a:off x="140529" y="6005676"/>
            <a:ext cx="7419146" cy="52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n w="0">
                  <a:solidFill>
                    <a:schemeClr val="accent2">
                      <a:lumMod val="20000"/>
                      <a:lumOff val="80000"/>
                    </a:schemeClr>
                  </a:solidFill>
                </a:ln>
                <a:solidFill>
                  <a:srgbClr val="FF7E79"/>
                </a:solidFill>
                <a:latin typeface="HGSSoeiKakugothicUB" panose="020B0900000000000000" pitchFamily="34" charset="-128"/>
                <a:ea typeface="HGSSoeiKakugothicUB" panose="020B0900000000000000" pitchFamily="34" charset="-128"/>
              </a:rPr>
              <a:t>メッセージが聞こえたら</a:t>
            </a:r>
            <a:r>
              <a:rPr kumimoji="1" lang="ja-JP" altLang="en-US" sz="1600" dirty="0" smtClean="0">
                <a:ln w="0">
                  <a:solidFill>
                    <a:schemeClr val="accent2">
                      <a:lumMod val="20000"/>
                      <a:lumOff val="80000"/>
                    </a:schemeClr>
                  </a:solidFill>
                </a:ln>
                <a:solidFill>
                  <a:srgbClr val="FF7E79"/>
                </a:solidFill>
                <a:latin typeface="HGSSoeiKakugothicUB" panose="020B0900000000000000" pitchFamily="34" charset="-128"/>
                <a:ea typeface="HGSSoeiKakugothicUB" panose="020B0900000000000000" pitchFamily="34" charset="-128"/>
              </a:rPr>
              <a:t>、</a:t>
            </a:r>
            <a:r>
              <a:rPr kumimoji="1" lang="ja-JP" altLang="en-US" sz="2400" dirty="0" smtClean="0">
                <a:ln w="0">
                  <a:solidFill>
                    <a:schemeClr val="accent2">
                      <a:lumMod val="20000"/>
                      <a:lumOff val="80000"/>
                    </a:schemeClr>
                  </a:solidFill>
                </a:ln>
                <a:solidFill>
                  <a:srgbClr val="FF7E79"/>
                </a:solidFill>
                <a:latin typeface="HGSSoeiKakugothicUB" panose="020B0900000000000000" pitchFamily="34" charset="-128"/>
                <a:ea typeface="HGSSoeiKakugothicUB" panose="020B0900000000000000" pitchFamily="34" charset="-128"/>
              </a:rPr>
              <a:t>落ち着いて</a:t>
            </a:r>
            <a:r>
              <a:rPr kumimoji="1" lang="ja-JP" altLang="en-US" sz="2400" dirty="0">
                <a:ln w="0">
                  <a:solidFill>
                    <a:schemeClr val="accent2">
                      <a:lumMod val="20000"/>
                      <a:lumOff val="80000"/>
                    </a:schemeClr>
                  </a:solidFill>
                </a:ln>
                <a:solidFill>
                  <a:srgbClr val="FF7E79"/>
                </a:solidFill>
                <a:latin typeface="HGSSoeiKakugothicUB" panose="020B0900000000000000" pitchFamily="34" charset="-128"/>
                <a:ea typeface="HGSSoeiKakugothicUB" panose="020B0900000000000000" pitchFamily="34" charset="-128"/>
              </a:rPr>
              <a:t>、直ちに避難行動を！</a:t>
            </a:r>
            <a:endParaRPr kumimoji="1" lang="ja-JP" altLang="en-US" sz="1600" dirty="0">
              <a:ln w="0">
                <a:solidFill>
                  <a:schemeClr val="accent2">
                    <a:lumMod val="20000"/>
                    <a:lumOff val="80000"/>
                  </a:schemeClr>
                </a:solidFill>
              </a:ln>
              <a:solidFill>
                <a:srgbClr val="FF7E79"/>
              </a:solidFill>
              <a:latin typeface="HGSSoeiKakugothicUB" panose="020B0900000000000000" pitchFamily="34" charset="-128"/>
              <a:ea typeface="HGSSoeiKakugothicUB" panose="020B0900000000000000" pitchFamily="34" charset="-128"/>
            </a:endParaRPr>
          </a:p>
        </p:txBody>
      </p:sp>
      <p:sp>
        <p:nvSpPr>
          <p:cNvPr id="11" name="正方形/長方形 10">
            <a:extLst>
              <a:ext uri="{FF2B5EF4-FFF2-40B4-BE49-F238E27FC236}">
                <a16:creationId xmlns:a16="http://schemas.microsoft.com/office/drawing/2014/main" id="{065EA747-E462-2353-3EC7-49ABB606F3F9}"/>
              </a:ext>
            </a:extLst>
          </p:cNvPr>
          <p:cNvSpPr/>
          <p:nvPr/>
        </p:nvSpPr>
        <p:spPr>
          <a:xfrm>
            <a:off x="213562" y="6676249"/>
            <a:ext cx="1706949" cy="30022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a:solidFill>
                  <a:schemeClr val="tx1"/>
                </a:solidFill>
                <a:latin typeface="HGSGothicE" panose="020B0900000000000000" pitchFamily="34" charset="-128"/>
                <a:ea typeface="HGSGothicE" panose="020B0900000000000000" pitchFamily="34" charset="-128"/>
              </a:rPr>
              <a:t>屋外</a:t>
            </a:r>
            <a:r>
              <a:rPr kumimoji="1" lang="ja-JP" altLang="en-US" sz="975">
                <a:solidFill>
                  <a:schemeClr val="tx1"/>
                </a:solidFill>
                <a:latin typeface="HGSGothicE" panose="020B0900000000000000" pitchFamily="34" charset="-128"/>
                <a:ea typeface="HGSGothicE" panose="020B0900000000000000" pitchFamily="34" charset="-128"/>
              </a:rPr>
              <a:t>にいる場合</a:t>
            </a:r>
          </a:p>
        </p:txBody>
      </p:sp>
      <p:sp>
        <p:nvSpPr>
          <p:cNvPr id="12" name="正方形/長方形 11">
            <a:extLst>
              <a:ext uri="{FF2B5EF4-FFF2-40B4-BE49-F238E27FC236}">
                <a16:creationId xmlns:a16="http://schemas.microsoft.com/office/drawing/2014/main" id="{E7850436-D001-8F05-E485-DC4DC0520DCC}"/>
              </a:ext>
            </a:extLst>
          </p:cNvPr>
          <p:cNvSpPr/>
          <p:nvPr/>
        </p:nvSpPr>
        <p:spPr>
          <a:xfrm>
            <a:off x="1991859" y="6677548"/>
            <a:ext cx="1706948" cy="29762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a:solidFill>
                  <a:schemeClr val="tx1"/>
                </a:solidFill>
                <a:latin typeface="HGSGothicE" panose="020B0900000000000000" pitchFamily="34" charset="-128"/>
                <a:ea typeface="HGSGothicE" panose="020B0900000000000000" pitchFamily="34" charset="-128"/>
              </a:rPr>
              <a:t>建物</a:t>
            </a:r>
            <a:r>
              <a:rPr kumimoji="1" lang="ja-JP" altLang="en-US" sz="975">
                <a:solidFill>
                  <a:schemeClr val="tx1"/>
                </a:solidFill>
                <a:latin typeface="HGSGothicE" panose="020B0900000000000000" pitchFamily="34" charset="-128"/>
                <a:ea typeface="HGSGothicE" panose="020B0900000000000000" pitchFamily="34" charset="-128"/>
              </a:rPr>
              <a:t>が</a:t>
            </a:r>
            <a:r>
              <a:rPr kumimoji="1" lang="ja-JP" altLang="en-US" sz="1463">
                <a:solidFill>
                  <a:schemeClr val="tx1"/>
                </a:solidFill>
                <a:latin typeface="HGSGothicE" panose="020B0900000000000000" pitchFamily="34" charset="-128"/>
                <a:ea typeface="HGSGothicE" panose="020B0900000000000000" pitchFamily="34" charset="-128"/>
              </a:rPr>
              <a:t>ない</a:t>
            </a:r>
            <a:r>
              <a:rPr kumimoji="1" lang="ja-JP" altLang="en-US" sz="975">
                <a:solidFill>
                  <a:schemeClr val="tx1"/>
                </a:solidFill>
                <a:latin typeface="HGSGothicE" panose="020B0900000000000000" pitchFamily="34" charset="-128"/>
                <a:ea typeface="HGSGothicE" panose="020B0900000000000000" pitchFamily="34" charset="-128"/>
              </a:rPr>
              <a:t>場合</a:t>
            </a:r>
          </a:p>
        </p:txBody>
      </p:sp>
      <p:sp>
        <p:nvSpPr>
          <p:cNvPr id="13" name="正方形/長方形 12">
            <a:extLst>
              <a:ext uri="{FF2B5EF4-FFF2-40B4-BE49-F238E27FC236}">
                <a16:creationId xmlns:a16="http://schemas.microsoft.com/office/drawing/2014/main" id="{2CF89D4D-B26F-F469-9124-FD596ED843DA}"/>
              </a:ext>
            </a:extLst>
          </p:cNvPr>
          <p:cNvSpPr/>
          <p:nvPr/>
        </p:nvSpPr>
        <p:spPr>
          <a:xfrm>
            <a:off x="3770155" y="6681040"/>
            <a:ext cx="1706948" cy="30022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a:solidFill>
                  <a:schemeClr val="tx1"/>
                </a:solidFill>
                <a:latin typeface="HGSGothicE" panose="020B0900000000000000" pitchFamily="34" charset="-128"/>
                <a:ea typeface="HGSGothicE" panose="020B0900000000000000" pitchFamily="34" charset="-128"/>
              </a:rPr>
              <a:t>屋内</a:t>
            </a:r>
            <a:r>
              <a:rPr kumimoji="1" lang="ja-JP" altLang="en-US" sz="975">
                <a:solidFill>
                  <a:schemeClr val="tx1"/>
                </a:solidFill>
                <a:latin typeface="HGSGothicE" panose="020B0900000000000000" pitchFamily="34" charset="-128"/>
                <a:ea typeface="HGSGothicE" panose="020B0900000000000000" pitchFamily="34" charset="-128"/>
              </a:rPr>
              <a:t>にいる場合</a:t>
            </a:r>
            <a:endParaRPr kumimoji="1" lang="ja-JP" altLang="en-US" sz="1138">
              <a:solidFill>
                <a:schemeClr val="tx1"/>
              </a:solidFill>
              <a:latin typeface="HGSGothicE" panose="020B0900000000000000" pitchFamily="34" charset="-128"/>
              <a:ea typeface="HGSGothicE" panose="020B0900000000000000" pitchFamily="34" charset="-128"/>
            </a:endParaRPr>
          </a:p>
        </p:txBody>
      </p:sp>
      <p:pic>
        <p:nvPicPr>
          <p:cNvPr id="14" name="図 13">
            <a:extLst>
              <a:ext uri="{FF2B5EF4-FFF2-40B4-BE49-F238E27FC236}">
                <a16:creationId xmlns:a16="http://schemas.microsoft.com/office/drawing/2014/main" id="{4B468505-1344-A8E8-0D34-4AA1A25FEC82}"/>
              </a:ext>
            </a:extLst>
          </p:cNvPr>
          <p:cNvPicPr>
            <a:picLocks noChangeAspect="1"/>
          </p:cNvPicPr>
          <p:nvPr/>
        </p:nvPicPr>
        <p:blipFill rotWithShape="1">
          <a:blip r:embed="rId12"/>
          <a:srcRect r="7623"/>
          <a:stretch/>
        </p:blipFill>
        <p:spPr>
          <a:xfrm>
            <a:off x="362395" y="7765668"/>
            <a:ext cx="1275905" cy="906803"/>
          </a:xfrm>
          <a:prstGeom prst="rect">
            <a:avLst/>
          </a:prstGeom>
          <a:solidFill>
            <a:schemeClr val="bg1">
              <a:alpha val="0"/>
            </a:schemeClr>
          </a:solidFill>
        </p:spPr>
      </p:pic>
      <p:pic>
        <p:nvPicPr>
          <p:cNvPr id="15" name="図 14">
            <a:extLst>
              <a:ext uri="{FF2B5EF4-FFF2-40B4-BE49-F238E27FC236}">
                <a16:creationId xmlns:a16="http://schemas.microsoft.com/office/drawing/2014/main" id="{76B4B155-BAAC-1EC0-D268-E286CBB1B25D}"/>
              </a:ext>
            </a:extLst>
          </p:cNvPr>
          <p:cNvPicPr>
            <a:picLocks noChangeAspect="1"/>
          </p:cNvPicPr>
          <p:nvPr/>
        </p:nvPicPr>
        <p:blipFill>
          <a:blip r:embed="rId13"/>
          <a:stretch>
            <a:fillRect/>
          </a:stretch>
        </p:blipFill>
        <p:spPr>
          <a:xfrm>
            <a:off x="2153161" y="7852567"/>
            <a:ext cx="1256912" cy="812172"/>
          </a:xfrm>
          <a:prstGeom prst="rect">
            <a:avLst/>
          </a:prstGeom>
        </p:spPr>
      </p:pic>
      <p:pic>
        <p:nvPicPr>
          <p:cNvPr id="16" name="図 15">
            <a:extLst>
              <a:ext uri="{FF2B5EF4-FFF2-40B4-BE49-F238E27FC236}">
                <a16:creationId xmlns:a16="http://schemas.microsoft.com/office/drawing/2014/main" id="{A04A5B09-33F7-79A4-ADB3-DFDCBDDDFCFE}"/>
              </a:ext>
            </a:extLst>
          </p:cNvPr>
          <p:cNvPicPr>
            <a:picLocks noChangeAspect="1"/>
          </p:cNvPicPr>
          <p:nvPr/>
        </p:nvPicPr>
        <p:blipFill>
          <a:blip r:embed="rId14"/>
          <a:stretch>
            <a:fillRect/>
          </a:stretch>
        </p:blipFill>
        <p:spPr>
          <a:xfrm>
            <a:off x="3943930" y="7781292"/>
            <a:ext cx="1356799" cy="866023"/>
          </a:xfrm>
          <a:prstGeom prst="rect">
            <a:avLst/>
          </a:prstGeom>
        </p:spPr>
      </p:pic>
      <p:sp>
        <p:nvSpPr>
          <p:cNvPr id="19" name="テキスト ボックス 18">
            <a:extLst>
              <a:ext uri="{FF2B5EF4-FFF2-40B4-BE49-F238E27FC236}">
                <a16:creationId xmlns:a16="http://schemas.microsoft.com/office/drawing/2014/main" id="{B56466AF-7764-9BB6-D473-51D293D0CCFA}"/>
              </a:ext>
            </a:extLst>
          </p:cNvPr>
          <p:cNvSpPr txBox="1"/>
          <p:nvPr/>
        </p:nvSpPr>
        <p:spPr>
          <a:xfrm>
            <a:off x="129912" y="7024845"/>
            <a:ext cx="1714149" cy="642484"/>
          </a:xfrm>
          <a:prstGeom prst="rect">
            <a:avLst/>
          </a:prstGeom>
          <a:noFill/>
        </p:spPr>
        <p:txBody>
          <a:bodyPr wrap="square" rtlCol="0">
            <a:spAutoFit/>
          </a:bodyPr>
          <a:lstStyle/>
          <a:p>
            <a:pPr algn="ctr"/>
            <a:r>
              <a:rPr kumimoji="1" lang="ja-JP" altLang="en-US" sz="1300" dirty="0">
                <a:solidFill>
                  <a:srgbClr val="FF7E79"/>
                </a:solidFill>
                <a:latin typeface="HGSGothicE" panose="020B0900000000000000" pitchFamily="34" charset="-128"/>
                <a:ea typeface="HGSGothicE" panose="020B0900000000000000" pitchFamily="34" charset="-128"/>
              </a:rPr>
              <a:t>近くの建物の中</a:t>
            </a:r>
            <a:endParaRPr kumimoji="1" lang="en-US" altLang="ja-JP" sz="1300" dirty="0">
              <a:solidFill>
                <a:srgbClr val="FF7E79"/>
              </a:solidFill>
              <a:latin typeface="HGSGothicE" panose="020B0900000000000000" pitchFamily="34" charset="-128"/>
              <a:ea typeface="HGSGothicE" panose="020B0900000000000000" pitchFamily="34" charset="-128"/>
            </a:endParaRPr>
          </a:p>
          <a:p>
            <a:pPr algn="ctr"/>
            <a:r>
              <a:rPr kumimoji="1" lang="ja-JP" altLang="en-US" sz="975" dirty="0">
                <a:latin typeface="HGSGothicE" panose="020B0900000000000000" pitchFamily="34" charset="-128"/>
                <a:ea typeface="HGSGothicE" panose="020B0900000000000000" pitchFamily="34" charset="-128"/>
              </a:rPr>
              <a:t>（できれば頑丈な建物）</a:t>
            </a:r>
            <a:endParaRPr kumimoji="1" lang="en-US" altLang="ja-JP" sz="975" dirty="0">
              <a:latin typeface="HGSGothicE" panose="020B0900000000000000" pitchFamily="34" charset="-128"/>
              <a:ea typeface="HGSGothicE" panose="020B0900000000000000" pitchFamily="34" charset="-128"/>
            </a:endParaRPr>
          </a:p>
          <a:p>
            <a:pPr algn="ctr"/>
            <a:r>
              <a:rPr kumimoji="1" lang="ja-JP" altLang="en-US" sz="975" dirty="0">
                <a:latin typeface="HGSGothicE" panose="020B0900000000000000" pitchFamily="34" charset="-128"/>
                <a:ea typeface="HGSGothicE" panose="020B0900000000000000" pitchFamily="34" charset="-128"/>
              </a:rPr>
              <a:t>または　</a:t>
            </a:r>
            <a:r>
              <a:rPr kumimoji="1" lang="ja-JP" altLang="en-US" sz="1300" dirty="0">
                <a:solidFill>
                  <a:srgbClr val="FF7E79"/>
                </a:solidFill>
                <a:latin typeface="HGSGothicE" panose="020B0900000000000000" pitchFamily="34" charset="-128"/>
                <a:ea typeface="HGSGothicE" panose="020B0900000000000000" pitchFamily="34" charset="-128"/>
              </a:rPr>
              <a:t>地下へ</a:t>
            </a:r>
            <a:endParaRPr kumimoji="1" lang="ja-JP" altLang="en-US" sz="975" dirty="0">
              <a:solidFill>
                <a:srgbClr val="FF7E79"/>
              </a:solidFill>
              <a:latin typeface="HGSGothicE" panose="020B0900000000000000" pitchFamily="34" charset="-128"/>
              <a:ea typeface="HGSGothicE" panose="020B0900000000000000" pitchFamily="34" charset="-128"/>
            </a:endParaRPr>
          </a:p>
        </p:txBody>
      </p:sp>
      <p:sp>
        <p:nvSpPr>
          <p:cNvPr id="20" name="テキスト ボックス 19">
            <a:extLst>
              <a:ext uri="{FF2B5EF4-FFF2-40B4-BE49-F238E27FC236}">
                <a16:creationId xmlns:a16="http://schemas.microsoft.com/office/drawing/2014/main" id="{E1491F98-E927-E2A2-1E7E-7A7FB78BAA14}"/>
              </a:ext>
            </a:extLst>
          </p:cNvPr>
          <p:cNvSpPr txBox="1"/>
          <p:nvPr/>
        </p:nvSpPr>
        <p:spPr>
          <a:xfrm>
            <a:off x="1672911" y="7017494"/>
            <a:ext cx="2217417" cy="642484"/>
          </a:xfrm>
          <a:prstGeom prst="rect">
            <a:avLst/>
          </a:prstGeom>
          <a:noFill/>
        </p:spPr>
        <p:txBody>
          <a:bodyPr wrap="square" rtlCol="0">
            <a:spAutoFit/>
          </a:bodyPr>
          <a:lstStyle/>
          <a:p>
            <a:pPr algn="ctr"/>
            <a:r>
              <a:rPr kumimoji="1" lang="ja-JP" altLang="en-US" sz="1300" dirty="0">
                <a:solidFill>
                  <a:srgbClr val="FF7E79"/>
                </a:solidFill>
                <a:latin typeface="HGSGothicE" panose="020B0900000000000000" pitchFamily="34" charset="-128"/>
                <a:ea typeface="HGSGothicE" panose="020B0900000000000000" pitchFamily="34" charset="-128"/>
              </a:rPr>
              <a:t>物陰に身を隠す</a:t>
            </a:r>
            <a:endParaRPr kumimoji="1" lang="en-US" altLang="ja-JP" sz="1300" dirty="0">
              <a:solidFill>
                <a:srgbClr val="FF7E79"/>
              </a:solidFill>
              <a:latin typeface="HGSGothicE" panose="020B0900000000000000" pitchFamily="34" charset="-128"/>
              <a:ea typeface="HGSGothicE" panose="020B0900000000000000" pitchFamily="34" charset="-128"/>
            </a:endParaRPr>
          </a:p>
          <a:p>
            <a:pPr algn="ctr"/>
            <a:r>
              <a:rPr kumimoji="1" lang="ja-JP" altLang="en-US" sz="975" dirty="0">
                <a:latin typeface="HGSGothicE" panose="020B0900000000000000" pitchFamily="34" charset="-128"/>
                <a:ea typeface="HGSGothicE" panose="020B0900000000000000" pitchFamily="34" charset="-128"/>
              </a:rPr>
              <a:t>または</a:t>
            </a:r>
            <a:endParaRPr kumimoji="1" lang="en-US" altLang="ja-JP" sz="975" dirty="0">
              <a:latin typeface="HGSGothicE" panose="020B0900000000000000" pitchFamily="34" charset="-128"/>
              <a:ea typeface="HGSGothicE" panose="020B0900000000000000" pitchFamily="34" charset="-128"/>
            </a:endParaRPr>
          </a:p>
          <a:p>
            <a:pPr algn="ctr"/>
            <a:r>
              <a:rPr kumimoji="1" lang="ja-JP" altLang="en-US" sz="1300" spc="-150" dirty="0">
                <a:solidFill>
                  <a:srgbClr val="FF7E79"/>
                </a:solidFill>
                <a:latin typeface="HGSGothicE" panose="020B0900000000000000" pitchFamily="34" charset="-128"/>
                <a:ea typeface="HGSGothicE" panose="020B0900000000000000" pitchFamily="34" charset="-128"/>
              </a:rPr>
              <a:t>地面に伏せ</a:t>
            </a:r>
            <a:r>
              <a:rPr kumimoji="1" lang="ja-JP" altLang="en-US" sz="1300" spc="-150" dirty="0" smtClean="0">
                <a:solidFill>
                  <a:srgbClr val="FF7E79"/>
                </a:solidFill>
                <a:latin typeface="HGSGothicE" panose="020B0900000000000000" pitchFamily="34" charset="-128"/>
                <a:ea typeface="HGSGothicE" panose="020B0900000000000000" pitchFamily="34" charset="-128"/>
              </a:rPr>
              <a:t>頭部を</a:t>
            </a:r>
            <a:r>
              <a:rPr kumimoji="1" lang="ja-JP" altLang="en-US" sz="1300" spc="-150" dirty="0">
                <a:solidFill>
                  <a:srgbClr val="FF7E79"/>
                </a:solidFill>
                <a:latin typeface="HGSGothicE" panose="020B0900000000000000" pitchFamily="34" charset="-128"/>
                <a:ea typeface="HGSGothicE" panose="020B0900000000000000" pitchFamily="34" charset="-128"/>
              </a:rPr>
              <a:t>守る</a:t>
            </a:r>
            <a:endParaRPr kumimoji="1" lang="ja-JP" altLang="en-US" sz="975" spc="-150" dirty="0">
              <a:solidFill>
                <a:srgbClr val="FF7E79"/>
              </a:solidFill>
              <a:latin typeface="HGSGothicE" panose="020B0900000000000000" pitchFamily="34" charset="-128"/>
              <a:ea typeface="HGSGothicE" panose="020B0900000000000000" pitchFamily="34" charset="-128"/>
            </a:endParaRPr>
          </a:p>
        </p:txBody>
      </p:sp>
      <p:sp>
        <p:nvSpPr>
          <p:cNvPr id="21" name="テキスト ボックス 20">
            <a:extLst>
              <a:ext uri="{FF2B5EF4-FFF2-40B4-BE49-F238E27FC236}">
                <a16:creationId xmlns:a16="http://schemas.microsoft.com/office/drawing/2014/main" id="{5A1C8842-7ECA-2520-78AF-029DE59A7CC6}"/>
              </a:ext>
            </a:extLst>
          </p:cNvPr>
          <p:cNvSpPr txBox="1"/>
          <p:nvPr/>
        </p:nvSpPr>
        <p:spPr>
          <a:xfrm>
            <a:off x="3460019" y="7019008"/>
            <a:ext cx="2217417" cy="642484"/>
          </a:xfrm>
          <a:prstGeom prst="rect">
            <a:avLst/>
          </a:prstGeom>
          <a:noFill/>
        </p:spPr>
        <p:txBody>
          <a:bodyPr wrap="square" rtlCol="0">
            <a:spAutoFit/>
          </a:bodyPr>
          <a:lstStyle/>
          <a:p>
            <a:pPr algn="ctr"/>
            <a:r>
              <a:rPr kumimoji="1" lang="ja-JP" altLang="en-US" sz="1300" dirty="0">
                <a:solidFill>
                  <a:srgbClr val="FF7E79"/>
                </a:solidFill>
                <a:latin typeface="HGSGothicE" panose="020B0900000000000000" pitchFamily="34" charset="-128"/>
                <a:ea typeface="HGSGothicE" panose="020B0900000000000000" pitchFamily="34" charset="-128"/>
              </a:rPr>
              <a:t>窓から離れる</a:t>
            </a:r>
            <a:endParaRPr kumimoji="1" lang="en-US" altLang="ja-JP" sz="1300" dirty="0">
              <a:solidFill>
                <a:srgbClr val="FF7E79"/>
              </a:solidFill>
              <a:latin typeface="HGSGothicE" panose="020B0900000000000000" pitchFamily="34" charset="-128"/>
              <a:ea typeface="HGSGothicE" panose="020B0900000000000000" pitchFamily="34" charset="-128"/>
            </a:endParaRPr>
          </a:p>
          <a:p>
            <a:pPr algn="ctr"/>
            <a:r>
              <a:rPr kumimoji="1" lang="ja-JP" altLang="en-US" sz="975" dirty="0">
                <a:latin typeface="HGSGothicE" panose="020B0900000000000000" pitchFamily="34" charset="-128"/>
                <a:ea typeface="HGSGothicE" panose="020B0900000000000000" pitchFamily="34" charset="-128"/>
              </a:rPr>
              <a:t>または</a:t>
            </a:r>
            <a:endParaRPr kumimoji="1" lang="en-US" altLang="ja-JP" sz="975" dirty="0">
              <a:latin typeface="HGSGothicE" panose="020B0900000000000000" pitchFamily="34" charset="-128"/>
              <a:ea typeface="HGSGothicE" panose="020B0900000000000000" pitchFamily="34" charset="-128"/>
            </a:endParaRPr>
          </a:p>
          <a:p>
            <a:pPr algn="ctr"/>
            <a:r>
              <a:rPr kumimoji="1" lang="ja-JP" altLang="en-US" sz="1300" dirty="0">
                <a:solidFill>
                  <a:srgbClr val="FF7E79"/>
                </a:solidFill>
                <a:latin typeface="HGSGothicE" panose="020B0900000000000000" pitchFamily="34" charset="-128"/>
                <a:ea typeface="HGSGothicE" panose="020B0900000000000000" pitchFamily="34" charset="-128"/>
              </a:rPr>
              <a:t>窓がない部屋へ</a:t>
            </a:r>
            <a:endParaRPr kumimoji="1" lang="ja-JP" altLang="en-US" sz="975" dirty="0">
              <a:solidFill>
                <a:srgbClr val="FF7E79"/>
              </a:solidFill>
              <a:latin typeface="HGSGothicE" panose="020B0900000000000000" pitchFamily="34" charset="-128"/>
              <a:ea typeface="HGSGothicE" panose="020B0900000000000000" pitchFamily="34" charset="-128"/>
            </a:endParaRPr>
          </a:p>
        </p:txBody>
      </p:sp>
      <p:sp>
        <p:nvSpPr>
          <p:cNvPr id="123" name="角丸四角形 122">
            <a:extLst>
              <a:ext uri="{FF2B5EF4-FFF2-40B4-BE49-F238E27FC236}">
                <a16:creationId xmlns:a16="http://schemas.microsoft.com/office/drawing/2014/main" id="{8A122BF3-D804-4005-5F6B-025A586CAA1B}"/>
              </a:ext>
            </a:extLst>
          </p:cNvPr>
          <p:cNvSpPr/>
          <p:nvPr/>
        </p:nvSpPr>
        <p:spPr>
          <a:xfrm>
            <a:off x="2808865" y="8883657"/>
            <a:ext cx="4636963" cy="1274926"/>
          </a:xfrm>
          <a:prstGeom prst="roundRect">
            <a:avLst>
              <a:gd name="adj" fmla="val 5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24" name="正方形/長方形 123">
            <a:extLst>
              <a:ext uri="{FF2B5EF4-FFF2-40B4-BE49-F238E27FC236}">
                <a16:creationId xmlns:a16="http://schemas.microsoft.com/office/drawing/2014/main" id="{DCE7830A-39A8-07B4-B799-69516090B5AE}"/>
              </a:ext>
            </a:extLst>
          </p:cNvPr>
          <p:cNvSpPr/>
          <p:nvPr/>
        </p:nvSpPr>
        <p:spPr>
          <a:xfrm>
            <a:off x="3015344" y="8959258"/>
            <a:ext cx="1168847" cy="49678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HGSGothicE" panose="020B0900000000000000" pitchFamily="34" charset="-128"/>
                <a:ea typeface="HGSGothicE" panose="020B0900000000000000" pitchFamily="34" charset="-128"/>
              </a:rPr>
              <a:t>屋外にいる</a:t>
            </a:r>
            <a:endParaRPr kumimoji="1" lang="en-US" altLang="ja-JP" sz="1200" dirty="0">
              <a:solidFill>
                <a:schemeClr val="tx1"/>
              </a:solidFill>
              <a:latin typeface="HGSGothicE" panose="020B0900000000000000" pitchFamily="34" charset="-128"/>
              <a:ea typeface="HGSGothicE" panose="020B0900000000000000" pitchFamily="34" charset="-128"/>
            </a:endParaRPr>
          </a:p>
          <a:p>
            <a:pPr algn="ctr"/>
            <a:r>
              <a:rPr kumimoji="1" lang="ja-JP" altLang="en-US" sz="1200" dirty="0">
                <a:solidFill>
                  <a:schemeClr val="tx1"/>
                </a:solidFill>
                <a:latin typeface="HGSGothicE" panose="020B0900000000000000" pitchFamily="34" charset="-128"/>
                <a:ea typeface="HGSGothicE" panose="020B0900000000000000" pitchFamily="34" charset="-128"/>
              </a:rPr>
              <a:t>場合</a:t>
            </a:r>
          </a:p>
        </p:txBody>
      </p:sp>
      <p:sp>
        <p:nvSpPr>
          <p:cNvPr id="125" name="正方形/長方形 124">
            <a:extLst>
              <a:ext uri="{FF2B5EF4-FFF2-40B4-BE49-F238E27FC236}">
                <a16:creationId xmlns:a16="http://schemas.microsoft.com/office/drawing/2014/main" id="{D80E6F35-B497-AE13-4863-286049E53CB3}"/>
              </a:ext>
            </a:extLst>
          </p:cNvPr>
          <p:cNvSpPr/>
          <p:nvPr/>
        </p:nvSpPr>
        <p:spPr>
          <a:xfrm>
            <a:off x="3015343" y="9576277"/>
            <a:ext cx="1166633" cy="49678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HGSGothicE" panose="020B0900000000000000" pitchFamily="34" charset="-128"/>
                <a:ea typeface="HGSGothicE" panose="020B0900000000000000" pitchFamily="34" charset="-128"/>
              </a:rPr>
              <a:t>屋内にいる</a:t>
            </a:r>
            <a:endParaRPr kumimoji="1" lang="en-US" altLang="ja-JP" sz="1200" dirty="0">
              <a:solidFill>
                <a:schemeClr val="tx1"/>
              </a:solidFill>
              <a:latin typeface="HGSGothicE" panose="020B0900000000000000" pitchFamily="34" charset="-128"/>
              <a:ea typeface="HGSGothicE" panose="020B0900000000000000" pitchFamily="34" charset="-128"/>
            </a:endParaRPr>
          </a:p>
          <a:p>
            <a:pPr algn="ctr"/>
            <a:r>
              <a:rPr kumimoji="1" lang="ja-JP" altLang="en-US" sz="1200" dirty="0">
                <a:solidFill>
                  <a:schemeClr val="tx1"/>
                </a:solidFill>
                <a:latin typeface="HGSGothicE" panose="020B0900000000000000" pitchFamily="34" charset="-128"/>
                <a:ea typeface="HGSGothicE" panose="020B0900000000000000" pitchFamily="34" charset="-128"/>
              </a:rPr>
              <a:t>場合</a:t>
            </a:r>
          </a:p>
        </p:txBody>
      </p:sp>
      <p:sp>
        <p:nvSpPr>
          <p:cNvPr id="127" name="テキスト ボックス 126">
            <a:extLst>
              <a:ext uri="{FF2B5EF4-FFF2-40B4-BE49-F238E27FC236}">
                <a16:creationId xmlns:a16="http://schemas.microsoft.com/office/drawing/2014/main" id="{CFD8C672-D5EF-37BC-1DAA-FFEB035FE62D}"/>
              </a:ext>
            </a:extLst>
          </p:cNvPr>
          <p:cNvSpPr txBox="1"/>
          <p:nvPr/>
        </p:nvSpPr>
        <p:spPr>
          <a:xfrm>
            <a:off x="4259810" y="8971661"/>
            <a:ext cx="4020883" cy="276999"/>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口と鼻をハンカチで覆い、現場から直ちに離れ</a:t>
            </a:r>
            <a:endParaRPr kumimoji="1" lang="ja-JP" altLang="en-US" sz="1100" dirty="0">
              <a:latin typeface="HGPｺﾞｼｯｸE" panose="020B0900000000000000" pitchFamily="50" charset="-128"/>
              <a:ea typeface="HGPｺﾞｼｯｸE" panose="020B0900000000000000" pitchFamily="50" charset="-128"/>
            </a:endParaRPr>
          </a:p>
        </p:txBody>
      </p:sp>
      <p:sp>
        <p:nvSpPr>
          <p:cNvPr id="128" name="テキスト ボックス 127">
            <a:extLst>
              <a:ext uri="{FF2B5EF4-FFF2-40B4-BE49-F238E27FC236}">
                <a16:creationId xmlns:a16="http://schemas.microsoft.com/office/drawing/2014/main" id="{3E192157-F8E1-78C8-5DAD-B833CF6E11BC}"/>
              </a:ext>
            </a:extLst>
          </p:cNvPr>
          <p:cNvSpPr txBox="1"/>
          <p:nvPr/>
        </p:nvSpPr>
        <p:spPr>
          <a:xfrm>
            <a:off x="4259810" y="9227463"/>
            <a:ext cx="3687766" cy="276999"/>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密閉性の高い屋内または風上へ避難する。</a:t>
            </a:r>
            <a:endParaRPr kumimoji="1" lang="ja-JP" altLang="en-US" sz="1100" dirty="0">
              <a:latin typeface="HGPｺﾞｼｯｸE" panose="020B0900000000000000" pitchFamily="50" charset="-128"/>
              <a:ea typeface="HGPｺﾞｼｯｸE" panose="020B0900000000000000" pitchFamily="50" charset="-128"/>
            </a:endParaRPr>
          </a:p>
        </p:txBody>
      </p:sp>
      <p:sp>
        <p:nvSpPr>
          <p:cNvPr id="129" name="テキスト ボックス 128">
            <a:extLst>
              <a:ext uri="{FF2B5EF4-FFF2-40B4-BE49-F238E27FC236}">
                <a16:creationId xmlns:a16="http://schemas.microsoft.com/office/drawing/2014/main" id="{6DF3462D-EFC4-70DC-67B2-8C97437C5CC5}"/>
              </a:ext>
            </a:extLst>
          </p:cNvPr>
          <p:cNvSpPr txBox="1"/>
          <p:nvPr/>
        </p:nvSpPr>
        <p:spPr>
          <a:xfrm>
            <a:off x="4274617" y="9591408"/>
            <a:ext cx="3698583" cy="276999"/>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換気扇を止め、窓を閉め、目張りをして室内を</a:t>
            </a:r>
            <a:endParaRPr kumimoji="1" lang="en-US" altLang="ja-JP" sz="1200" dirty="0">
              <a:latin typeface="HGPｺﾞｼｯｸE" panose="020B0900000000000000" pitchFamily="50" charset="-128"/>
              <a:ea typeface="HGPｺﾞｼｯｸE" panose="020B0900000000000000" pitchFamily="50" charset="-128"/>
            </a:endParaRPr>
          </a:p>
        </p:txBody>
      </p:sp>
      <p:sp>
        <p:nvSpPr>
          <p:cNvPr id="130" name="テキスト ボックス 129">
            <a:extLst>
              <a:ext uri="{FF2B5EF4-FFF2-40B4-BE49-F238E27FC236}">
                <a16:creationId xmlns:a16="http://schemas.microsoft.com/office/drawing/2014/main" id="{FB222215-EF20-7223-A04C-50209ABBE792}"/>
              </a:ext>
            </a:extLst>
          </p:cNvPr>
          <p:cNvSpPr txBox="1"/>
          <p:nvPr/>
        </p:nvSpPr>
        <p:spPr>
          <a:xfrm>
            <a:off x="4267696" y="9811194"/>
            <a:ext cx="3687766" cy="276999"/>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密閉する。</a:t>
            </a:r>
            <a:endParaRPr kumimoji="1" lang="ja-JP" altLang="en-US" sz="1100" dirty="0">
              <a:latin typeface="HGPｺﾞｼｯｸE" panose="020B0900000000000000" pitchFamily="50" charset="-128"/>
              <a:ea typeface="HGPｺﾞｼｯｸE" panose="020B0900000000000000" pitchFamily="50" charset="-128"/>
            </a:endParaRPr>
          </a:p>
        </p:txBody>
      </p:sp>
      <p:pic>
        <p:nvPicPr>
          <p:cNvPr id="133" name="図 132">
            <a:extLst>
              <a:ext uri="{FF2B5EF4-FFF2-40B4-BE49-F238E27FC236}">
                <a16:creationId xmlns:a16="http://schemas.microsoft.com/office/drawing/2014/main" id="{093F1D9C-1E46-7A3D-1F90-0F89B9667FA5}"/>
              </a:ext>
            </a:extLst>
          </p:cNvPr>
          <p:cNvPicPr>
            <a:picLocks noChangeAspect="1"/>
          </p:cNvPicPr>
          <p:nvPr/>
        </p:nvPicPr>
        <p:blipFill>
          <a:blip r:embed="rId15"/>
          <a:stretch>
            <a:fillRect/>
          </a:stretch>
        </p:blipFill>
        <p:spPr>
          <a:xfrm>
            <a:off x="6882444" y="4116614"/>
            <a:ext cx="499957" cy="492035"/>
          </a:xfrm>
          <a:prstGeom prst="rect">
            <a:avLst/>
          </a:prstGeom>
        </p:spPr>
      </p:pic>
      <p:sp>
        <p:nvSpPr>
          <p:cNvPr id="50" name="角丸四角形 49">
            <a:extLst>
              <a:ext uri="{FF2B5EF4-FFF2-40B4-BE49-F238E27FC236}">
                <a16:creationId xmlns:a16="http://schemas.microsoft.com/office/drawing/2014/main" id="{8D0C2DF8-42DC-CC47-ED7E-8A9EF523F206}"/>
              </a:ext>
            </a:extLst>
          </p:cNvPr>
          <p:cNvSpPr/>
          <p:nvPr/>
        </p:nvSpPr>
        <p:spPr>
          <a:xfrm>
            <a:off x="3364462" y="4685714"/>
            <a:ext cx="1748400" cy="1250022"/>
          </a:xfrm>
          <a:prstGeom prst="roundRect">
            <a:avLst>
              <a:gd name="adj" fmla="val 10949"/>
            </a:avLst>
          </a:prstGeom>
          <a:solidFill>
            <a:schemeClr val="accent1">
              <a:lumMod val="20000"/>
              <a:lumOff val="80000"/>
              <a:alpha val="19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51" name="角丸四角形 50">
            <a:extLst>
              <a:ext uri="{FF2B5EF4-FFF2-40B4-BE49-F238E27FC236}">
                <a16:creationId xmlns:a16="http://schemas.microsoft.com/office/drawing/2014/main" id="{8D0C2DF8-42DC-CC47-ED7E-8A9EF523F206}"/>
              </a:ext>
            </a:extLst>
          </p:cNvPr>
          <p:cNvSpPr/>
          <p:nvPr/>
        </p:nvSpPr>
        <p:spPr>
          <a:xfrm>
            <a:off x="5343642" y="4672481"/>
            <a:ext cx="1979182" cy="1263255"/>
          </a:xfrm>
          <a:prstGeom prst="roundRect">
            <a:avLst>
              <a:gd name="adj" fmla="val 10949"/>
            </a:avLst>
          </a:prstGeom>
          <a:solidFill>
            <a:schemeClr val="accent1">
              <a:lumMod val="20000"/>
              <a:lumOff val="80000"/>
              <a:alpha val="19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52" name="正方形/長方形 51">
            <a:extLst>
              <a:ext uri="{FF2B5EF4-FFF2-40B4-BE49-F238E27FC236}">
                <a16:creationId xmlns:a16="http://schemas.microsoft.com/office/drawing/2014/main" id="{065EA747-E462-2353-3EC7-49ABB606F3F9}"/>
              </a:ext>
            </a:extLst>
          </p:cNvPr>
          <p:cNvSpPr/>
          <p:nvPr/>
        </p:nvSpPr>
        <p:spPr>
          <a:xfrm>
            <a:off x="5574551" y="6688577"/>
            <a:ext cx="1706949" cy="30022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smtClean="0">
                <a:solidFill>
                  <a:schemeClr val="tx1"/>
                </a:solidFill>
                <a:latin typeface="HGSGothicE" panose="020B0900000000000000" pitchFamily="34" charset="-128"/>
                <a:ea typeface="HGSGothicE" panose="020B0900000000000000" pitchFamily="34" charset="-128"/>
              </a:rPr>
              <a:t>車内</a:t>
            </a:r>
            <a:r>
              <a:rPr kumimoji="1" lang="ja-JP" altLang="en-US" sz="975" dirty="0" smtClean="0">
                <a:solidFill>
                  <a:schemeClr val="tx1"/>
                </a:solidFill>
                <a:latin typeface="HGSGothicE" panose="020B0900000000000000" pitchFamily="34" charset="-128"/>
                <a:ea typeface="HGSGothicE" panose="020B0900000000000000" pitchFamily="34" charset="-128"/>
              </a:rPr>
              <a:t>に</a:t>
            </a:r>
            <a:r>
              <a:rPr kumimoji="1" lang="ja-JP" altLang="en-US" sz="975" dirty="0">
                <a:solidFill>
                  <a:schemeClr val="tx1"/>
                </a:solidFill>
                <a:latin typeface="HGSGothicE" panose="020B0900000000000000" pitchFamily="34" charset="-128"/>
                <a:ea typeface="HGSGothicE" panose="020B0900000000000000" pitchFamily="34" charset="-128"/>
              </a:rPr>
              <a:t>いる場合</a:t>
            </a:r>
          </a:p>
        </p:txBody>
      </p:sp>
      <p:pic>
        <p:nvPicPr>
          <p:cNvPr id="53" name="図 52">
            <a:extLst>
              <a:ext uri="{FF2B5EF4-FFF2-40B4-BE49-F238E27FC236}">
                <a16:creationId xmlns:a16="http://schemas.microsoft.com/office/drawing/2014/main" id="{4B468505-1344-A8E8-0D34-4AA1A25FEC82}"/>
              </a:ext>
            </a:extLst>
          </p:cNvPr>
          <p:cNvPicPr>
            <a:picLocks noChangeAspect="1"/>
          </p:cNvPicPr>
          <p:nvPr/>
        </p:nvPicPr>
        <p:blipFill rotWithShape="1">
          <a:blip r:embed="rId12"/>
          <a:srcRect l="-1" r="5207" b="2176"/>
          <a:stretch/>
        </p:blipFill>
        <p:spPr>
          <a:xfrm>
            <a:off x="5723386" y="7750127"/>
            <a:ext cx="696434" cy="471852"/>
          </a:xfrm>
          <a:prstGeom prst="rect">
            <a:avLst/>
          </a:prstGeom>
          <a:solidFill>
            <a:schemeClr val="bg1">
              <a:alpha val="0"/>
            </a:schemeClr>
          </a:solidFill>
        </p:spPr>
      </p:pic>
      <p:sp>
        <p:nvSpPr>
          <p:cNvPr id="54" name="テキスト ボックス 53">
            <a:extLst>
              <a:ext uri="{FF2B5EF4-FFF2-40B4-BE49-F238E27FC236}">
                <a16:creationId xmlns:a16="http://schemas.microsoft.com/office/drawing/2014/main" id="{B56466AF-7764-9BB6-D473-51D293D0CCFA}"/>
              </a:ext>
            </a:extLst>
          </p:cNvPr>
          <p:cNvSpPr txBox="1"/>
          <p:nvPr/>
        </p:nvSpPr>
        <p:spPr>
          <a:xfrm>
            <a:off x="5490901" y="7030861"/>
            <a:ext cx="1714149" cy="643253"/>
          </a:xfrm>
          <a:prstGeom prst="rect">
            <a:avLst/>
          </a:prstGeom>
          <a:noFill/>
        </p:spPr>
        <p:txBody>
          <a:bodyPr wrap="square" rtlCol="0">
            <a:spAutoFit/>
          </a:bodyPr>
          <a:lstStyle/>
          <a:p>
            <a:pPr algn="ctr"/>
            <a:r>
              <a:rPr kumimoji="1" lang="ja-JP" altLang="en-US" sz="1300" dirty="0" smtClean="0">
                <a:solidFill>
                  <a:srgbClr val="FF7E79"/>
                </a:solidFill>
                <a:latin typeface="HGSGothicE" panose="020B0900000000000000" pitchFamily="34" charset="-128"/>
                <a:ea typeface="HGSGothicE" panose="020B0900000000000000" pitchFamily="34" charset="-128"/>
              </a:rPr>
              <a:t>車から降りて</a:t>
            </a:r>
            <a:endParaRPr kumimoji="1" lang="en-US" altLang="ja-JP" sz="1300" dirty="0" smtClean="0">
              <a:solidFill>
                <a:srgbClr val="FF7E79"/>
              </a:solidFill>
              <a:latin typeface="HGSGothicE" panose="020B0900000000000000" pitchFamily="34" charset="-128"/>
              <a:ea typeface="HGSGothicE" panose="020B0900000000000000" pitchFamily="34" charset="-128"/>
            </a:endParaRPr>
          </a:p>
          <a:p>
            <a:pPr algn="ctr"/>
            <a:r>
              <a:rPr kumimoji="1" lang="ja-JP" altLang="en-US" sz="980" dirty="0" smtClean="0">
                <a:latin typeface="HGSGothicE" panose="020B0900000000000000" pitchFamily="34" charset="-128"/>
                <a:ea typeface="HGSGothicE" panose="020B0900000000000000" pitchFamily="34" charset="-128"/>
              </a:rPr>
              <a:t>状況に応じた</a:t>
            </a:r>
            <a:endParaRPr kumimoji="1" lang="en-US" altLang="ja-JP" sz="980" dirty="0" smtClean="0">
              <a:latin typeface="HGSGothicE" panose="020B0900000000000000" pitchFamily="34" charset="-128"/>
              <a:ea typeface="HGSGothicE" panose="020B0900000000000000" pitchFamily="34" charset="-128"/>
            </a:endParaRPr>
          </a:p>
          <a:p>
            <a:pPr algn="ctr"/>
            <a:r>
              <a:rPr kumimoji="1" lang="ja-JP" altLang="en-US" sz="1300" dirty="0" smtClean="0">
                <a:solidFill>
                  <a:srgbClr val="FF7E79"/>
                </a:solidFill>
                <a:latin typeface="HGSGothicE" panose="020B0900000000000000" pitchFamily="34" charset="-128"/>
                <a:ea typeface="HGSGothicE" panose="020B0900000000000000" pitchFamily="34" charset="-128"/>
              </a:rPr>
              <a:t>避難行動を</a:t>
            </a:r>
            <a:endParaRPr kumimoji="1" lang="ja-JP" altLang="en-US" sz="975" dirty="0">
              <a:solidFill>
                <a:srgbClr val="FF7E79"/>
              </a:solidFill>
              <a:latin typeface="HGSGothicE" panose="020B0900000000000000" pitchFamily="34" charset="-128"/>
              <a:ea typeface="HGSGothicE" panose="020B0900000000000000" pitchFamily="34" charset="-128"/>
            </a:endParaRPr>
          </a:p>
        </p:txBody>
      </p:sp>
      <p:pic>
        <p:nvPicPr>
          <p:cNvPr id="55" name="図 54">
            <a:extLst>
              <a:ext uri="{FF2B5EF4-FFF2-40B4-BE49-F238E27FC236}">
                <a16:creationId xmlns:a16="http://schemas.microsoft.com/office/drawing/2014/main" id="{76B4B155-BAAC-1EC0-D268-E286CBB1B25D}"/>
              </a:ext>
            </a:extLst>
          </p:cNvPr>
          <p:cNvPicPr>
            <a:picLocks noChangeAspect="1"/>
          </p:cNvPicPr>
          <p:nvPr/>
        </p:nvPicPr>
        <p:blipFill>
          <a:blip r:embed="rId13"/>
          <a:stretch>
            <a:fillRect/>
          </a:stretch>
        </p:blipFill>
        <p:spPr>
          <a:xfrm>
            <a:off x="5738558" y="8244992"/>
            <a:ext cx="606870" cy="392138"/>
          </a:xfrm>
          <a:prstGeom prst="rect">
            <a:avLst/>
          </a:prstGeom>
        </p:spPr>
      </p:pic>
      <p:pic>
        <p:nvPicPr>
          <p:cNvPr id="56" name="図 3"/>
          <p:cNvPicPr>
            <a:picLocks noChangeAspect="1"/>
          </p:cNvPicPr>
          <p:nvPr/>
        </p:nvPicPr>
        <p:blipFill>
          <a:blip r:embed="rId16"/>
          <a:stretch>
            <a:fillRect/>
          </a:stretch>
        </p:blipFill>
        <p:spPr>
          <a:xfrm>
            <a:off x="6709755" y="7969447"/>
            <a:ext cx="520178" cy="520178"/>
          </a:xfrm>
          <a:prstGeom prst="rect">
            <a:avLst/>
          </a:prstGeom>
        </p:spPr>
      </p:pic>
      <p:sp>
        <p:nvSpPr>
          <p:cNvPr id="7" name="下矢印 6"/>
          <p:cNvSpPr/>
          <p:nvPr/>
        </p:nvSpPr>
        <p:spPr>
          <a:xfrm rot="5400000">
            <a:off x="6364241" y="8135475"/>
            <a:ext cx="430815" cy="18213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角丸四角形 59">
            <a:extLst>
              <a:ext uri="{FF2B5EF4-FFF2-40B4-BE49-F238E27FC236}">
                <a16:creationId xmlns:a16="http://schemas.microsoft.com/office/drawing/2014/main" id="{7CEE2BCC-D676-79A0-6EA7-B64D1349FE5E}"/>
              </a:ext>
            </a:extLst>
          </p:cNvPr>
          <p:cNvSpPr/>
          <p:nvPr/>
        </p:nvSpPr>
        <p:spPr>
          <a:xfrm>
            <a:off x="145423" y="8883657"/>
            <a:ext cx="2397598" cy="1274925"/>
          </a:xfrm>
          <a:prstGeom prst="roundRect">
            <a:avLst>
              <a:gd name="adj" fmla="val 5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1" name="テキスト ボックス 60">
            <a:extLst>
              <a:ext uri="{FF2B5EF4-FFF2-40B4-BE49-F238E27FC236}">
                <a16:creationId xmlns:a16="http://schemas.microsoft.com/office/drawing/2014/main" id="{D6BC9A3E-55DF-277D-39EA-3D665B55A07E}"/>
              </a:ext>
            </a:extLst>
          </p:cNvPr>
          <p:cNvSpPr txBox="1"/>
          <p:nvPr/>
        </p:nvSpPr>
        <p:spPr>
          <a:xfrm>
            <a:off x="186121" y="9159857"/>
            <a:ext cx="2547125" cy="707886"/>
          </a:xfrm>
          <a:prstGeom prst="rect">
            <a:avLst/>
          </a:prstGeom>
          <a:noFill/>
        </p:spPr>
        <p:txBody>
          <a:bodyPr wrap="square" rtlCol="0">
            <a:spAutoFit/>
          </a:bodyPr>
          <a:lstStyle/>
          <a:p>
            <a:r>
              <a:rPr kumimoji="1" lang="ja-JP" altLang="en-US" sz="2000" dirty="0" smtClean="0">
                <a:solidFill>
                  <a:srgbClr val="FF7E79"/>
                </a:solidFill>
                <a:latin typeface="AR Pゴシック体S" panose="020B0A00000000000000" pitchFamily="50" charset="-128"/>
                <a:ea typeface="AR Pゴシック体S" panose="020B0A00000000000000" pitchFamily="50" charset="-128"/>
              </a:rPr>
              <a:t>もしも、ミサイルが</a:t>
            </a:r>
            <a:endParaRPr kumimoji="1" lang="en-US" altLang="ja-JP" sz="2000" dirty="0" smtClean="0">
              <a:solidFill>
                <a:srgbClr val="FF7E79"/>
              </a:solidFill>
              <a:latin typeface="AR Pゴシック体S" panose="020B0A00000000000000" pitchFamily="50" charset="-128"/>
              <a:ea typeface="AR Pゴシック体S" panose="020B0A00000000000000" pitchFamily="50" charset="-128"/>
            </a:endParaRPr>
          </a:p>
          <a:p>
            <a:r>
              <a:rPr kumimoji="1" lang="ja-JP" altLang="en-US" sz="2000" dirty="0" smtClean="0">
                <a:solidFill>
                  <a:srgbClr val="FF7E79"/>
                </a:solidFill>
                <a:latin typeface="AR Pゴシック体S" panose="020B0A00000000000000" pitchFamily="50" charset="-128"/>
                <a:ea typeface="AR Pゴシック体S" panose="020B0A00000000000000" pitchFamily="50" charset="-128"/>
              </a:rPr>
              <a:t>近くに落下したら？</a:t>
            </a:r>
            <a:endParaRPr kumimoji="1" lang="ja-JP" altLang="en-US" sz="1600" dirty="0">
              <a:solidFill>
                <a:srgbClr val="FF7E79"/>
              </a:solidFill>
              <a:latin typeface="AR Pゴシック体S" panose="020B0A00000000000000" pitchFamily="50" charset="-128"/>
              <a:ea typeface="AR Pゴシック体S" panose="020B0A00000000000000" pitchFamily="50" charset="-128"/>
            </a:endParaRPr>
          </a:p>
        </p:txBody>
      </p:sp>
      <p:sp>
        <p:nvSpPr>
          <p:cNvPr id="107" name="テキスト ボックス 106">
            <a:extLst>
              <a:ext uri="{FF2B5EF4-FFF2-40B4-BE49-F238E27FC236}">
                <a16:creationId xmlns:a16="http://schemas.microsoft.com/office/drawing/2014/main" id="{D6DA1C12-78FF-864A-6B97-FA3ABB31D15A}"/>
              </a:ext>
            </a:extLst>
          </p:cNvPr>
          <p:cNvSpPr txBox="1"/>
          <p:nvPr/>
        </p:nvSpPr>
        <p:spPr>
          <a:xfrm>
            <a:off x="3352975" y="4868453"/>
            <a:ext cx="1771373" cy="900246"/>
          </a:xfrm>
          <a:prstGeom prst="rect">
            <a:avLst/>
          </a:prstGeom>
          <a:noFill/>
        </p:spPr>
        <p:txBody>
          <a:bodyPr wrap="square" rtlCol="0">
            <a:spAutoFit/>
          </a:bodyPr>
          <a:lstStyle/>
          <a:p>
            <a:r>
              <a:rPr lang="ja-JP" altLang="en-US" sz="1050" dirty="0"/>
              <a:t>ミサイル発射。ミサイル発射。北朝鮮からミサイルが発射されたものとみられます。建物の中、又は地下に避難して下さい。</a:t>
            </a:r>
            <a:endParaRPr kumimoji="1" lang="ja-JP" altLang="en-US" sz="1000" dirty="0">
              <a:latin typeface="ARゴシック体S" panose="020B0A09000000000000" pitchFamily="49" charset="-128"/>
              <a:ea typeface="ARゴシック体S" panose="020B0A09000000000000" pitchFamily="49" charset="-128"/>
            </a:endParaRPr>
          </a:p>
        </p:txBody>
      </p:sp>
      <p:sp>
        <p:nvSpPr>
          <p:cNvPr id="39" name="テキスト ボックス 38">
            <a:extLst>
              <a:ext uri="{FF2B5EF4-FFF2-40B4-BE49-F238E27FC236}">
                <a16:creationId xmlns:a16="http://schemas.microsoft.com/office/drawing/2014/main" id="{A9469E20-5194-8003-D16A-FBEA946211F1}"/>
              </a:ext>
            </a:extLst>
          </p:cNvPr>
          <p:cNvSpPr txBox="1"/>
          <p:nvPr/>
        </p:nvSpPr>
        <p:spPr>
          <a:xfrm>
            <a:off x="5450121" y="4714759"/>
            <a:ext cx="1872204" cy="1223412"/>
          </a:xfrm>
          <a:prstGeom prst="rect">
            <a:avLst/>
          </a:prstGeom>
          <a:noFill/>
        </p:spPr>
        <p:txBody>
          <a:bodyPr wrap="square" rtlCol="0">
            <a:spAutoFit/>
          </a:bodyPr>
          <a:lstStyle/>
          <a:p>
            <a:r>
              <a:rPr kumimoji="1" lang="ja-JP" altLang="en-US" sz="1050" dirty="0">
                <a:latin typeface="+mn-ea"/>
              </a:rPr>
              <a:t>直ちに避難。直ちに避難</a:t>
            </a:r>
            <a:r>
              <a:rPr kumimoji="1" lang="ja-JP" altLang="en-US" sz="1050" dirty="0" smtClean="0">
                <a:latin typeface="+mn-ea"/>
              </a:rPr>
              <a:t>。</a:t>
            </a:r>
            <a:endParaRPr kumimoji="1" lang="en-US" altLang="ja-JP" sz="1050" dirty="0" smtClean="0">
              <a:latin typeface="+mn-ea"/>
            </a:endParaRPr>
          </a:p>
          <a:p>
            <a:r>
              <a:rPr kumimoji="1" lang="ja-JP" altLang="en-US" sz="1050" dirty="0" smtClean="0">
                <a:latin typeface="+mn-ea"/>
              </a:rPr>
              <a:t>直ち</a:t>
            </a:r>
            <a:r>
              <a:rPr kumimoji="1" lang="ja-JP" altLang="en-US" sz="1050" dirty="0">
                <a:latin typeface="+mn-ea"/>
              </a:rPr>
              <a:t>に建物の中、又は地下に避難してください。ミサイルが、●時●分頃、●●県周辺に落下するものとみられます。直ちに避難してください。</a:t>
            </a:r>
          </a:p>
        </p:txBody>
      </p:sp>
    </p:spTree>
    <p:extLst>
      <p:ext uri="{BB962C8B-B14F-4D97-AF65-F5344CB8AC3E}">
        <p14:creationId xmlns:p14="http://schemas.microsoft.com/office/powerpoint/2010/main" val="1277207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BFCD227-B22E-E33F-5C23-8FC9CEE0EF52}"/>
              </a:ext>
            </a:extLst>
          </p:cNvPr>
          <p:cNvSpPr txBox="1"/>
          <p:nvPr/>
        </p:nvSpPr>
        <p:spPr>
          <a:xfrm>
            <a:off x="0" y="10300433"/>
            <a:ext cx="7559675" cy="427282"/>
          </a:xfrm>
          <a:prstGeom prst="rect">
            <a:avLst/>
          </a:prstGeom>
          <a:solidFill>
            <a:schemeClr val="bg1"/>
          </a:solidFill>
          <a:ln w="57150">
            <a:noFill/>
          </a:ln>
        </p:spPr>
        <p:txBody>
          <a:bodyPr wrap="square" lIns="321750" tIns="87750" rIns="321750" bIns="87750" rtlCol="0">
            <a:spAutoFit/>
          </a:bodyPr>
          <a:lstStyle/>
          <a:p>
            <a:pPr algn="ctr"/>
            <a:r>
              <a:rPr lang="ja-JP" altLang="en-US" sz="1625">
                <a:latin typeface="HGSGothicE" panose="020B0900000000000000" pitchFamily="34" charset="-128"/>
                <a:ea typeface="HGSGothicE" panose="020B0900000000000000" pitchFamily="34" charset="-128"/>
              </a:rPr>
              <a:t>徳島県</a:t>
            </a:r>
            <a:r>
              <a:rPr lang="en-US" altLang="ja-JP" sz="1625" dirty="0">
                <a:latin typeface="HGSGothicE" panose="020B0900000000000000" pitchFamily="34" charset="-128"/>
                <a:ea typeface="HGSGothicE" panose="020B0900000000000000" pitchFamily="34" charset="-128"/>
              </a:rPr>
              <a:t> </a:t>
            </a:r>
            <a:r>
              <a:rPr lang="ja-JP" altLang="en-US" sz="1625">
                <a:latin typeface="HGSGothicE" panose="020B0900000000000000" pitchFamily="34" charset="-128"/>
                <a:ea typeface="HGSGothicE" panose="020B0900000000000000" pitchFamily="34" charset="-128"/>
              </a:rPr>
              <a:t>危機管理環境部</a:t>
            </a:r>
            <a:r>
              <a:rPr lang="en-US" altLang="ja-JP" sz="1625" dirty="0">
                <a:latin typeface="HGSGothicE" panose="020B0900000000000000" pitchFamily="34" charset="-128"/>
                <a:ea typeface="HGSGothicE" panose="020B0900000000000000" pitchFamily="34" charset="-128"/>
              </a:rPr>
              <a:t> </a:t>
            </a:r>
            <a:r>
              <a:rPr lang="ja-JP" altLang="en-US" sz="1625">
                <a:latin typeface="HGSGothicE" panose="020B0900000000000000" pitchFamily="34" charset="-128"/>
                <a:ea typeface="HGSGothicE" panose="020B0900000000000000" pitchFamily="34" charset="-128"/>
              </a:rPr>
              <a:t>危機管理政策課</a:t>
            </a:r>
          </a:p>
        </p:txBody>
      </p:sp>
      <p:pic>
        <p:nvPicPr>
          <p:cNvPr id="5" name="図 4">
            <a:extLst>
              <a:ext uri="{FF2B5EF4-FFF2-40B4-BE49-F238E27FC236}">
                <a16:creationId xmlns:a16="http://schemas.microsoft.com/office/drawing/2014/main" id="{76C8396E-0653-A37D-D20B-57624A72D8BE}"/>
              </a:ext>
            </a:extLst>
          </p:cNvPr>
          <p:cNvPicPr>
            <a:picLocks noChangeAspect="1"/>
          </p:cNvPicPr>
          <p:nvPr/>
        </p:nvPicPr>
        <p:blipFill rotWithShape="1">
          <a:blip r:embed="rId2"/>
          <a:srcRect l="15602" t="10196" r="16228" b="10491"/>
          <a:stretch/>
        </p:blipFill>
        <p:spPr>
          <a:xfrm>
            <a:off x="1460389" y="10328262"/>
            <a:ext cx="330485" cy="371623"/>
          </a:xfrm>
          <a:prstGeom prst="rect">
            <a:avLst/>
          </a:prstGeom>
        </p:spPr>
      </p:pic>
      <p:sp>
        <p:nvSpPr>
          <p:cNvPr id="38" name="テキスト ボックス 37">
            <a:extLst>
              <a:ext uri="{FF2B5EF4-FFF2-40B4-BE49-F238E27FC236}">
                <a16:creationId xmlns:a16="http://schemas.microsoft.com/office/drawing/2014/main" id="{BAA972B4-33FF-B516-51C9-335E5F503444}"/>
              </a:ext>
            </a:extLst>
          </p:cNvPr>
          <p:cNvSpPr txBox="1"/>
          <p:nvPr/>
        </p:nvSpPr>
        <p:spPr>
          <a:xfrm>
            <a:off x="-8142312" y="6516672"/>
            <a:ext cx="184731" cy="317459"/>
          </a:xfrm>
          <a:prstGeom prst="rect">
            <a:avLst/>
          </a:prstGeom>
          <a:noFill/>
        </p:spPr>
        <p:txBody>
          <a:bodyPr wrap="none" rtlCol="0">
            <a:spAutoFit/>
          </a:bodyPr>
          <a:lstStyle/>
          <a:p>
            <a:endParaRPr kumimoji="1" lang="ja-JP" altLang="en-US" sz="1463"/>
          </a:p>
        </p:txBody>
      </p:sp>
      <p:sp>
        <p:nvSpPr>
          <p:cNvPr id="103" name="角丸四角形 102">
            <a:extLst>
              <a:ext uri="{FF2B5EF4-FFF2-40B4-BE49-F238E27FC236}">
                <a16:creationId xmlns:a16="http://schemas.microsoft.com/office/drawing/2014/main" id="{8D0C2DF8-42DC-CC47-ED7E-8A9EF523F206}"/>
              </a:ext>
            </a:extLst>
          </p:cNvPr>
          <p:cNvSpPr/>
          <p:nvPr/>
        </p:nvSpPr>
        <p:spPr>
          <a:xfrm>
            <a:off x="54635" y="-1448"/>
            <a:ext cx="7433657" cy="507573"/>
          </a:xfrm>
          <a:prstGeom prst="roundRect">
            <a:avLst>
              <a:gd name="adj" fmla="val 17316"/>
            </a:avLst>
          </a:prstGeom>
          <a:solidFill>
            <a:srgbClr val="FCB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90" name="角丸四角形 89">
            <a:extLst>
              <a:ext uri="{FF2B5EF4-FFF2-40B4-BE49-F238E27FC236}">
                <a16:creationId xmlns:a16="http://schemas.microsoft.com/office/drawing/2014/main" id="{2C03994D-E9D9-F70E-38D1-DCBF0C2CAD0B}"/>
              </a:ext>
            </a:extLst>
          </p:cNvPr>
          <p:cNvSpPr/>
          <p:nvPr/>
        </p:nvSpPr>
        <p:spPr>
          <a:xfrm>
            <a:off x="87260" y="1246312"/>
            <a:ext cx="3517517" cy="1285558"/>
          </a:xfrm>
          <a:prstGeom prst="roundRect">
            <a:avLst>
              <a:gd name="adj" fmla="val 5608"/>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91" name="テキスト ボックス 90">
            <a:extLst>
              <a:ext uri="{FF2B5EF4-FFF2-40B4-BE49-F238E27FC236}">
                <a16:creationId xmlns:a16="http://schemas.microsoft.com/office/drawing/2014/main" id="{5E9D992A-C852-30D1-43C3-A87EBFEAAB35}"/>
              </a:ext>
            </a:extLst>
          </p:cNvPr>
          <p:cNvSpPr txBox="1"/>
          <p:nvPr/>
        </p:nvSpPr>
        <p:spPr>
          <a:xfrm>
            <a:off x="190871" y="1295977"/>
            <a:ext cx="3332554" cy="979917"/>
          </a:xfrm>
          <a:prstGeom prst="rect">
            <a:avLst/>
          </a:prstGeom>
          <a:noFill/>
          <a:ln w="57150">
            <a:noFill/>
          </a:ln>
        </p:spPr>
        <p:txBody>
          <a:bodyPr wrap="square" lIns="58500" tIns="58500" rIns="58500" bIns="58500" rtlCol="0">
            <a:spAutoFit/>
          </a:bodyPr>
          <a:lstStyle/>
          <a:p>
            <a:r>
              <a:rPr kumimoji="1" lang="ja-JP" altLang="en-US" sz="1400" dirty="0">
                <a:latin typeface="HGPGothicE" panose="020B0900000000000000" pitchFamily="34" charset="-128"/>
                <a:ea typeface="HGPGothicE" panose="020B0900000000000000" pitchFamily="34" charset="-128"/>
              </a:rPr>
              <a:t>避難行動にかけられる時間は限られたものですが、それでも、近くの建物の中や地下へ避難する、物陰に身を隠すなど、わずかな時間でもできることはあります。</a:t>
            </a:r>
            <a:endParaRPr kumimoji="1" lang="en-US" altLang="ja-JP" sz="1400" dirty="0">
              <a:latin typeface="HGPGothicE" panose="020B0900000000000000" pitchFamily="34" charset="-128"/>
              <a:ea typeface="HGPGothicE" panose="020B0900000000000000" pitchFamily="34" charset="-128"/>
            </a:endParaRPr>
          </a:p>
        </p:txBody>
      </p:sp>
      <p:sp>
        <p:nvSpPr>
          <p:cNvPr id="92" name="角丸四角形 91">
            <a:extLst>
              <a:ext uri="{FF2B5EF4-FFF2-40B4-BE49-F238E27FC236}">
                <a16:creationId xmlns:a16="http://schemas.microsoft.com/office/drawing/2014/main" id="{B3BDA36A-A60C-3944-92B0-3C66B354516F}"/>
              </a:ext>
            </a:extLst>
          </p:cNvPr>
          <p:cNvSpPr/>
          <p:nvPr/>
        </p:nvSpPr>
        <p:spPr>
          <a:xfrm>
            <a:off x="87260" y="644685"/>
            <a:ext cx="3517517" cy="548684"/>
          </a:xfrm>
          <a:prstGeom prst="roundRect">
            <a:avLst>
              <a:gd name="adj" fmla="val 5608"/>
            </a:avLst>
          </a:prstGeom>
          <a:solidFill>
            <a:srgbClr val="FCB000"/>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93" name="テキスト ボックス 92">
            <a:extLst>
              <a:ext uri="{FF2B5EF4-FFF2-40B4-BE49-F238E27FC236}">
                <a16:creationId xmlns:a16="http://schemas.microsoft.com/office/drawing/2014/main" id="{B2EB3575-DE21-BFED-D458-3FA7D565F06F}"/>
              </a:ext>
            </a:extLst>
          </p:cNvPr>
          <p:cNvSpPr txBox="1"/>
          <p:nvPr/>
        </p:nvSpPr>
        <p:spPr>
          <a:xfrm>
            <a:off x="199245" y="644684"/>
            <a:ext cx="3346354" cy="549030"/>
          </a:xfrm>
          <a:prstGeom prst="rect">
            <a:avLst/>
          </a:prstGeom>
          <a:noFill/>
          <a:ln w="57150">
            <a:noFill/>
          </a:ln>
        </p:spPr>
        <p:txBody>
          <a:bodyPr wrap="square" lIns="58500" tIns="58500" rIns="58500" bIns="58500" rtlCol="0">
            <a:spAutoFit/>
          </a:bodyPr>
          <a:lstStyle/>
          <a:p>
            <a:r>
              <a:rPr kumimoji="1" lang="en-US" altLang="ja-JP" sz="1400" dirty="0">
                <a:solidFill>
                  <a:schemeClr val="bg1"/>
                </a:solidFill>
                <a:latin typeface="HGSSoeiKakugothicUB" panose="020B0900000000000000" pitchFamily="34" charset="-128"/>
                <a:ea typeface="HGSSoeiKakugothicUB" panose="020B0900000000000000" pitchFamily="34" charset="-128"/>
              </a:rPr>
              <a:t>J</a:t>
            </a:r>
            <a:r>
              <a:rPr kumimoji="1" lang="ja-JP" altLang="en-US" sz="1400" dirty="0">
                <a:solidFill>
                  <a:schemeClr val="bg1"/>
                </a:solidFill>
                <a:latin typeface="HGSSoeiKakugothicUB" panose="020B0900000000000000" pitchFamily="34" charset="-128"/>
                <a:ea typeface="HGSSoeiKakugothicUB" panose="020B0900000000000000" pitchFamily="34" charset="-128"/>
              </a:rPr>
              <a:t>アラートが流れた後に</a:t>
            </a:r>
            <a:endParaRPr kumimoji="1" lang="en-US" altLang="ja-JP" sz="1400" dirty="0">
              <a:solidFill>
                <a:schemeClr val="bg1"/>
              </a:solidFill>
              <a:latin typeface="HGSSoeiKakugothicUB" panose="020B0900000000000000" pitchFamily="34" charset="-128"/>
              <a:ea typeface="HGSSoeiKakugothicUB" panose="020B0900000000000000" pitchFamily="34" charset="-128"/>
            </a:endParaRPr>
          </a:p>
          <a:p>
            <a:r>
              <a:rPr kumimoji="1" lang="ja-JP" altLang="en-US" sz="1400" dirty="0">
                <a:solidFill>
                  <a:schemeClr val="bg1"/>
                </a:solidFill>
                <a:latin typeface="HGSSoeiKakugothicUB" panose="020B0900000000000000" pitchFamily="34" charset="-128"/>
                <a:ea typeface="HGSSoeiKakugothicUB" panose="020B0900000000000000" pitchFamily="34" charset="-128"/>
              </a:rPr>
              <a:t>避難を始めても手遅れでしょう？</a:t>
            </a:r>
            <a:endParaRPr kumimoji="1" lang="en-US" altLang="ja-JP" sz="1400" dirty="0">
              <a:solidFill>
                <a:schemeClr val="bg1"/>
              </a:solidFill>
              <a:latin typeface="HGSSoeiKakugothicUB" panose="020B0900000000000000" pitchFamily="34" charset="-128"/>
              <a:ea typeface="HGSSoeiKakugothicUB" panose="020B0900000000000000" pitchFamily="34" charset="-128"/>
            </a:endParaRPr>
          </a:p>
        </p:txBody>
      </p:sp>
      <p:sp>
        <p:nvSpPr>
          <p:cNvPr id="95" name="テキスト ボックス 94">
            <a:extLst>
              <a:ext uri="{FF2B5EF4-FFF2-40B4-BE49-F238E27FC236}">
                <a16:creationId xmlns:a16="http://schemas.microsoft.com/office/drawing/2014/main" id="{8AB5F5CC-A4BB-37B9-70E3-C59F30999FF8}"/>
              </a:ext>
            </a:extLst>
          </p:cNvPr>
          <p:cNvSpPr txBox="1"/>
          <p:nvPr/>
        </p:nvSpPr>
        <p:spPr>
          <a:xfrm>
            <a:off x="1143518" y="-12473"/>
            <a:ext cx="5353372" cy="518252"/>
          </a:xfrm>
          <a:prstGeom prst="rect">
            <a:avLst/>
          </a:prstGeom>
          <a:noFill/>
          <a:ln w="57150">
            <a:noFill/>
          </a:ln>
        </p:spPr>
        <p:txBody>
          <a:bodyPr wrap="square" lIns="58500" tIns="58500" rIns="58500" bIns="58500" rtlCol="0">
            <a:spAutoFit/>
          </a:bodyPr>
          <a:lstStyle/>
          <a:p>
            <a:pPr algn="ctr"/>
            <a:r>
              <a:rPr kumimoji="1" lang="ja-JP" altLang="en-US" sz="2600" dirty="0">
                <a:solidFill>
                  <a:schemeClr val="bg1"/>
                </a:solidFill>
                <a:latin typeface="HGSGothicE" panose="020B0900000000000000" pitchFamily="34" charset="-128"/>
                <a:ea typeface="HGSGothicE" panose="020B0900000000000000" pitchFamily="34" charset="-128"/>
              </a:rPr>
              <a:t>よくあるご意見と回答</a:t>
            </a:r>
            <a:endParaRPr kumimoji="1" lang="en-US" altLang="ja-JP" sz="2600" dirty="0">
              <a:solidFill>
                <a:schemeClr val="bg1"/>
              </a:solidFill>
              <a:latin typeface="HGSGothicE" panose="020B0900000000000000" pitchFamily="34" charset="-128"/>
              <a:ea typeface="HGSGothicE" panose="020B0900000000000000" pitchFamily="34" charset="-128"/>
            </a:endParaRPr>
          </a:p>
        </p:txBody>
      </p:sp>
      <p:sp>
        <p:nvSpPr>
          <p:cNvPr id="98" name="角丸四角形 97">
            <a:extLst>
              <a:ext uri="{FF2B5EF4-FFF2-40B4-BE49-F238E27FC236}">
                <a16:creationId xmlns:a16="http://schemas.microsoft.com/office/drawing/2014/main" id="{2467BDC0-4CEF-CDD4-B3AC-0F0793569D33}"/>
              </a:ext>
            </a:extLst>
          </p:cNvPr>
          <p:cNvSpPr/>
          <p:nvPr/>
        </p:nvSpPr>
        <p:spPr>
          <a:xfrm>
            <a:off x="84728" y="4795303"/>
            <a:ext cx="7338450" cy="511541"/>
          </a:xfrm>
          <a:prstGeom prst="roundRect">
            <a:avLst>
              <a:gd name="adj" fmla="val 17316"/>
            </a:avLst>
          </a:prstGeom>
          <a:solidFill>
            <a:srgbClr val="FCB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02" name="角丸四角形 101">
            <a:extLst>
              <a:ext uri="{FF2B5EF4-FFF2-40B4-BE49-F238E27FC236}">
                <a16:creationId xmlns:a16="http://schemas.microsoft.com/office/drawing/2014/main" id="{EDAC3964-34C4-07D7-7F45-CD3219C264B1}"/>
              </a:ext>
            </a:extLst>
          </p:cNvPr>
          <p:cNvSpPr/>
          <p:nvPr/>
        </p:nvSpPr>
        <p:spPr>
          <a:xfrm>
            <a:off x="119338" y="6213407"/>
            <a:ext cx="4648360" cy="2382565"/>
          </a:xfrm>
          <a:prstGeom prst="roundRect">
            <a:avLst>
              <a:gd name="adj" fmla="val 340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pic>
        <p:nvPicPr>
          <p:cNvPr id="56" name="図 55">
            <a:extLst>
              <a:ext uri="{FF2B5EF4-FFF2-40B4-BE49-F238E27FC236}">
                <a16:creationId xmlns:a16="http://schemas.microsoft.com/office/drawing/2014/main" id="{5EAB5990-48A4-4828-9400-1E038DD49E4C}"/>
              </a:ext>
            </a:extLst>
          </p:cNvPr>
          <p:cNvPicPr>
            <a:picLocks noChangeAspect="1"/>
          </p:cNvPicPr>
          <p:nvPr/>
        </p:nvPicPr>
        <p:blipFill>
          <a:blip r:embed="rId3"/>
          <a:stretch>
            <a:fillRect/>
          </a:stretch>
        </p:blipFill>
        <p:spPr>
          <a:xfrm>
            <a:off x="206228" y="6345196"/>
            <a:ext cx="4468288" cy="2130050"/>
          </a:xfrm>
          <a:prstGeom prst="rect">
            <a:avLst/>
          </a:prstGeom>
        </p:spPr>
      </p:pic>
      <p:pic>
        <p:nvPicPr>
          <p:cNvPr id="60" name="図 59">
            <a:extLst>
              <a:ext uri="{FF2B5EF4-FFF2-40B4-BE49-F238E27FC236}">
                <a16:creationId xmlns:a16="http://schemas.microsoft.com/office/drawing/2014/main" id="{568903A5-257D-C83D-9168-7B3A1F89AB17}"/>
              </a:ext>
            </a:extLst>
          </p:cNvPr>
          <p:cNvPicPr>
            <a:picLocks noChangeAspect="1"/>
          </p:cNvPicPr>
          <p:nvPr/>
        </p:nvPicPr>
        <p:blipFill rotWithShape="1">
          <a:blip r:embed="rId4"/>
          <a:srcRect l="6119" t="10490" r="5911" b="7664"/>
          <a:stretch/>
        </p:blipFill>
        <p:spPr>
          <a:xfrm>
            <a:off x="4954504" y="8019003"/>
            <a:ext cx="631821" cy="587828"/>
          </a:xfrm>
          <a:prstGeom prst="rect">
            <a:avLst/>
          </a:prstGeom>
        </p:spPr>
      </p:pic>
      <p:sp>
        <p:nvSpPr>
          <p:cNvPr id="64" name="角丸四角形 63">
            <a:extLst>
              <a:ext uri="{FF2B5EF4-FFF2-40B4-BE49-F238E27FC236}">
                <a16:creationId xmlns:a16="http://schemas.microsoft.com/office/drawing/2014/main" id="{2C03994D-E9D9-F70E-38D1-DCBF0C2CAD0B}"/>
              </a:ext>
            </a:extLst>
          </p:cNvPr>
          <p:cNvSpPr/>
          <p:nvPr/>
        </p:nvSpPr>
        <p:spPr>
          <a:xfrm>
            <a:off x="3959842" y="1245713"/>
            <a:ext cx="3517517" cy="1286157"/>
          </a:xfrm>
          <a:prstGeom prst="roundRect">
            <a:avLst>
              <a:gd name="adj" fmla="val 5608"/>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65" name="テキスト ボックス 64">
            <a:extLst>
              <a:ext uri="{FF2B5EF4-FFF2-40B4-BE49-F238E27FC236}">
                <a16:creationId xmlns:a16="http://schemas.microsoft.com/office/drawing/2014/main" id="{5E9D992A-C852-30D1-43C3-A87EBFEAAB35}"/>
              </a:ext>
            </a:extLst>
          </p:cNvPr>
          <p:cNvSpPr txBox="1"/>
          <p:nvPr/>
        </p:nvSpPr>
        <p:spPr>
          <a:xfrm>
            <a:off x="4063453" y="1295378"/>
            <a:ext cx="3334709" cy="1195361"/>
          </a:xfrm>
          <a:prstGeom prst="rect">
            <a:avLst/>
          </a:prstGeom>
          <a:noFill/>
          <a:ln w="57150">
            <a:noFill/>
          </a:ln>
        </p:spPr>
        <p:txBody>
          <a:bodyPr wrap="square" lIns="58500" tIns="58500" rIns="58500" bIns="58500" rtlCol="0">
            <a:spAutoFit/>
          </a:bodyPr>
          <a:lstStyle/>
          <a:p>
            <a:r>
              <a:rPr kumimoji="1" lang="ja-JP" altLang="en-US" sz="1400" dirty="0">
                <a:latin typeface="HGPGothicE" panose="020B0900000000000000" pitchFamily="34" charset="-128"/>
                <a:ea typeface="HGPGothicE" panose="020B0900000000000000" pitchFamily="34" charset="-128"/>
              </a:rPr>
              <a:t>横（水平）方向に広がる爆風や飛散する破片等に対して身体の衝突面を極力減らすことが重要なので、避難行動を取らない場面と比べれば被害を軽減できる可能性を高めることができます。</a:t>
            </a:r>
            <a:endParaRPr kumimoji="1" lang="en-US" altLang="ja-JP" sz="1400" dirty="0">
              <a:latin typeface="HGPGothicE" panose="020B0900000000000000" pitchFamily="34" charset="-128"/>
              <a:ea typeface="HGPGothicE" panose="020B0900000000000000" pitchFamily="34" charset="-128"/>
            </a:endParaRPr>
          </a:p>
        </p:txBody>
      </p:sp>
      <p:sp>
        <p:nvSpPr>
          <p:cNvPr id="66" name="角丸四角形 65">
            <a:extLst>
              <a:ext uri="{FF2B5EF4-FFF2-40B4-BE49-F238E27FC236}">
                <a16:creationId xmlns:a16="http://schemas.microsoft.com/office/drawing/2014/main" id="{B3BDA36A-A60C-3944-92B0-3C66B354516F}"/>
              </a:ext>
            </a:extLst>
          </p:cNvPr>
          <p:cNvSpPr/>
          <p:nvPr/>
        </p:nvSpPr>
        <p:spPr>
          <a:xfrm>
            <a:off x="3959842" y="644685"/>
            <a:ext cx="3517517" cy="549030"/>
          </a:xfrm>
          <a:prstGeom prst="roundRect">
            <a:avLst>
              <a:gd name="adj" fmla="val 5608"/>
            </a:avLst>
          </a:prstGeom>
          <a:solidFill>
            <a:srgbClr val="FCB000"/>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70" name="テキスト ボックス 69">
            <a:extLst>
              <a:ext uri="{FF2B5EF4-FFF2-40B4-BE49-F238E27FC236}">
                <a16:creationId xmlns:a16="http://schemas.microsoft.com/office/drawing/2014/main" id="{B2EB3575-DE21-BFED-D458-3FA7D565F06F}"/>
              </a:ext>
            </a:extLst>
          </p:cNvPr>
          <p:cNvSpPr txBox="1"/>
          <p:nvPr/>
        </p:nvSpPr>
        <p:spPr>
          <a:xfrm>
            <a:off x="4060182" y="644338"/>
            <a:ext cx="3346354" cy="549030"/>
          </a:xfrm>
          <a:prstGeom prst="rect">
            <a:avLst/>
          </a:prstGeom>
          <a:noFill/>
          <a:ln w="57150">
            <a:noFill/>
          </a:ln>
        </p:spPr>
        <p:txBody>
          <a:bodyPr wrap="square" lIns="58500" tIns="58500" rIns="58500" bIns="58500" rtlCol="0">
            <a:spAutoFit/>
          </a:bodyPr>
          <a:lstStyle/>
          <a:p>
            <a:r>
              <a:rPr kumimoji="1" lang="ja-JP" altLang="en-US" sz="1400" dirty="0">
                <a:solidFill>
                  <a:schemeClr val="bg1"/>
                </a:solidFill>
                <a:latin typeface="HGSSoeiKakugothicUB" panose="020B0900000000000000" pitchFamily="34" charset="-128"/>
                <a:ea typeface="HGSSoeiKakugothicUB" panose="020B0900000000000000" pitchFamily="34" charset="-128"/>
              </a:rPr>
              <a:t>地面に伏せる、頭部を守る</a:t>
            </a:r>
            <a:r>
              <a:rPr kumimoji="1" lang="ja-JP" altLang="en-US" sz="1400" dirty="0" smtClean="0">
                <a:solidFill>
                  <a:schemeClr val="bg1"/>
                </a:solidFill>
                <a:latin typeface="HGSSoeiKakugothicUB" panose="020B0900000000000000" pitchFamily="34" charset="-128"/>
                <a:ea typeface="HGSSoeiKakugothicUB" panose="020B0900000000000000" pitchFamily="34" charset="-128"/>
              </a:rPr>
              <a:t>、それでミサイル</a:t>
            </a:r>
            <a:r>
              <a:rPr kumimoji="1" lang="ja-JP" altLang="en-US" sz="1400" dirty="0">
                <a:solidFill>
                  <a:schemeClr val="bg1"/>
                </a:solidFill>
                <a:latin typeface="HGSSoeiKakugothicUB" panose="020B0900000000000000" pitchFamily="34" charset="-128"/>
                <a:ea typeface="HGSSoeiKakugothicUB" panose="020B0900000000000000" pitchFamily="34" charset="-128"/>
              </a:rPr>
              <a:t>攻撃</a:t>
            </a:r>
            <a:r>
              <a:rPr kumimoji="1" lang="ja-JP" altLang="en-US" sz="1400" dirty="0" smtClean="0">
                <a:solidFill>
                  <a:schemeClr val="bg1"/>
                </a:solidFill>
                <a:latin typeface="HGSSoeiKakugothicUB" panose="020B0900000000000000" pitchFamily="34" charset="-128"/>
                <a:ea typeface="HGSSoeiKakugothicUB" panose="020B0900000000000000" pitchFamily="34" charset="-128"/>
              </a:rPr>
              <a:t>から身</a:t>
            </a:r>
            <a:r>
              <a:rPr kumimoji="1" lang="ja-JP" altLang="en-US" sz="1400" dirty="0">
                <a:solidFill>
                  <a:schemeClr val="bg1"/>
                </a:solidFill>
                <a:latin typeface="HGSSoeiKakugothicUB" panose="020B0900000000000000" pitchFamily="34" charset="-128"/>
                <a:ea typeface="HGSSoeiKakugothicUB" panose="020B0900000000000000" pitchFamily="34" charset="-128"/>
              </a:rPr>
              <a:t>を守れるとは思えません</a:t>
            </a:r>
            <a:endParaRPr kumimoji="1" lang="en-US" altLang="ja-JP" sz="1400" dirty="0">
              <a:solidFill>
                <a:schemeClr val="bg1"/>
              </a:solidFill>
              <a:latin typeface="HGSSoeiKakugothicUB" panose="020B0900000000000000" pitchFamily="34" charset="-128"/>
              <a:ea typeface="HGSSoeiKakugothicUB" panose="020B0900000000000000" pitchFamily="34" charset="-128"/>
            </a:endParaRPr>
          </a:p>
        </p:txBody>
      </p:sp>
      <p:sp>
        <p:nvSpPr>
          <p:cNvPr id="73" name="角丸四角形 72">
            <a:extLst>
              <a:ext uri="{FF2B5EF4-FFF2-40B4-BE49-F238E27FC236}">
                <a16:creationId xmlns:a16="http://schemas.microsoft.com/office/drawing/2014/main" id="{2C03994D-E9D9-F70E-38D1-DCBF0C2CAD0B}"/>
              </a:ext>
            </a:extLst>
          </p:cNvPr>
          <p:cNvSpPr/>
          <p:nvPr/>
        </p:nvSpPr>
        <p:spPr>
          <a:xfrm>
            <a:off x="95634" y="3244136"/>
            <a:ext cx="3517517" cy="1460469"/>
          </a:xfrm>
          <a:prstGeom prst="roundRect">
            <a:avLst>
              <a:gd name="adj" fmla="val 5608"/>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74" name="テキスト ボックス 73">
            <a:extLst>
              <a:ext uri="{FF2B5EF4-FFF2-40B4-BE49-F238E27FC236}">
                <a16:creationId xmlns:a16="http://schemas.microsoft.com/office/drawing/2014/main" id="{5E9D992A-C852-30D1-43C3-A87EBFEAAB35}"/>
              </a:ext>
            </a:extLst>
          </p:cNvPr>
          <p:cNvSpPr txBox="1"/>
          <p:nvPr/>
        </p:nvSpPr>
        <p:spPr>
          <a:xfrm>
            <a:off x="199245" y="3293801"/>
            <a:ext cx="3389600" cy="1195361"/>
          </a:xfrm>
          <a:prstGeom prst="rect">
            <a:avLst/>
          </a:prstGeom>
          <a:noFill/>
          <a:ln w="57150">
            <a:noFill/>
          </a:ln>
        </p:spPr>
        <p:txBody>
          <a:bodyPr wrap="square" lIns="58500" tIns="58500" rIns="58500" bIns="58500" rtlCol="0">
            <a:spAutoFit/>
          </a:bodyPr>
          <a:lstStyle/>
          <a:p>
            <a:r>
              <a:rPr kumimoji="1" lang="ja-JP" altLang="en-US" sz="1400" dirty="0">
                <a:latin typeface="HGPGothicE" panose="020B0900000000000000" pitchFamily="34" charset="-128"/>
                <a:ea typeface="HGPGothicE" panose="020B0900000000000000" pitchFamily="34" charset="-128"/>
              </a:rPr>
              <a:t>横（水平）方向に広がる爆風や飛散する破片等に対して身体の衝突面を極力減らすことが重要なので、木造住宅へ避難するだけでも、避難行動を取らない場合と比べて被害を軽減できる可能性が高まります。</a:t>
            </a:r>
            <a:endParaRPr kumimoji="1" lang="en-US" altLang="ja-JP" sz="1400" dirty="0">
              <a:latin typeface="HGPGothicE" panose="020B0900000000000000" pitchFamily="34" charset="-128"/>
              <a:ea typeface="HGPGothicE" panose="020B0900000000000000" pitchFamily="34" charset="-128"/>
            </a:endParaRPr>
          </a:p>
        </p:txBody>
      </p:sp>
      <p:sp>
        <p:nvSpPr>
          <p:cNvPr id="75" name="角丸四角形 74">
            <a:extLst>
              <a:ext uri="{FF2B5EF4-FFF2-40B4-BE49-F238E27FC236}">
                <a16:creationId xmlns:a16="http://schemas.microsoft.com/office/drawing/2014/main" id="{B3BDA36A-A60C-3944-92B0-3C66B354516F}"/>
              </a:ext>
            </a:extLst>
          </p:cNvPr>
          <p:cNvSpPr/>
          <p:nvPr/>
        </p:nvSpPr>
        <p:spPr>
          <a:xfrm>
            <a:off x="87260" y="2616273"/>
            <a:ext cx="3517517" cy="549030"/>
          </a:xfrm>
          <a:prstGeom prst="roundRect">
            <a:avLst>
              <a:gd name="adj" fmla="val 5608"/>
            </a:avLst>
          </a:prstGeom>
          <a:solidFill>
            <a:srgbClr val="FCB000"/>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76" name="テキスト ボックス 75">
            <a:extLst>
              <a:ext uri="{FF2B5EF4-FFF2-40B4-BE49-F238E27FC236}">
                <a16:creationId xmlns:a16="http://schemas.microsoft.com/office/drawing/2014/main" id="{B2EB3575-DE21-BFED-D458-3FA7D565F06F}"/>
              </a:ext>
            </a:extLst>
          </p:cNvPr>
          <p:cNvSpPr txBox="1"/>
          <p:nvPr/>
        </p:nvSpPr>
        <p:spPr>
          <a:xfrm>
            <a:off x="183313" y="2616273"/>
            <a:ext cx="3684103" cy="549030"/>
          </a:xfrm>
          <a:prstGeom prst="rect">
            <a:avLst/>
          </a:prstGeom>
          <a:noFill/>
          <a:ln w="57150">
            <a:noFill/>
          </a:ln>
        </p:spPr>
        <p:txBody>
          <a:bodyPr wrap="square" lIns="58500" tIns="58500" rIns="58500" bIns="58500" rtlCol="0">
            <a:spAutoFit/>
          </a:bodyPr>
          <a:lstStyle/>
          <a:p>
            <a:r>
              <a:rPr kumimoji="1" lang="ja-JP" altLang="en-US" sz="1400" dirty="0">
                <a:solidFill>
                  <a:schemeClr val="bg1"/>
                </a:solidFill>
                <a:latin typeface="HGSSoeiKakugothicUB" panose="020B0900000000000000" pitchFamily="34" charset="-128"/>
                <a:ea typeface="HGSSoeiKakugothicUB" panose="020B0900000000000000" pitchFamily="34" charset="-128"/>
              </a:rPr>
              <a:t>近所には、丈夫な建物も地下も</a:t>
            </a:r>
            <a:r>
              <a:rPr kumimoji="1" lang="ja-JP" altLang="en-US" sz="1400" dirty="0" smtClean="0">
                <a:solidFill>
                  <a:schemeClr val="bg1"/>
                </a:solidFill>
                <a:latin typeface="HGSSoeiKakugothicUB" panose="020B0900000000000000" pitchFamily="34" charset="-128"/>
                <a:ea typeface="HGSSoeiKakugothicUB" panose="020B0900000000000000" pitchFamily="34" charset="-128"/>
              </a:rPr>
              <a:t>なく</a:t>
            </a:r>
            <a:endParaRPr kumimoji="1" lang="en-US" altLang="ja-JP" sz="1400" dirty="0" smtClean="0">
              <a:solidFill>
                <a:schemeClr val="bg1"/>
              </a:solidFill>
              <a:latin typeface="HGSSoeiKakugothicUB" panose="020B0900000000000000" pitchFamily="34" charset="-128"/>
              <a:ea typeface="HGSSoeiKakugothicUB" panose="020B0900000000000000" pitchFamily="34" charset="-128"/>
            </a:endParaRPr>
          </a:p>
          <a:p>
            <a:r>
              <a:rPr kumimoji="1" lang="ja-JP" altLang="en-US" sz="1400" dirty="0" smtClean="0">
                <a:solidFill>
                  <a:schemeClr val="bg1"/>
                </a:solidFill>
                <a:latin typeface="HGSSoeiKakugothicUB" panose="020B0900000000000000" pitchFamily="34" charset="-128"/>
                <a:ea typeface="HGSSoeiKakugothicUB" panose="020B0900000000000000" pitchFamily="34" charset="-128"/>
              </a:rPr>
              <a:t>避難</a:t>
            </a:r>
            <a:r>
              <a:rPr kumimoji="1" lang="ja-JP" altLang="en-US" sz="1400" dirty="0">
                <a:solidFill>
                  <a:schemeClr val="bg1"/>
                </a:solidFill>
                <a:latin typeface="HGSSoeiKakugothicUB" panose="020B0900000000000000" pitchFamily="34" charset="-128"/>
                <a:ea typeface="HGSSoeiKakugothicUB" panose="020B0900000000000000" pitchFamily="34" charset="-128"/>
              </a:rPr>
              <a:t>できるところがありません</a:t>
            </a:r>
            <a:endParaRPr kumimoji="1" lang="en-US" altLang="ja-JP" sz="1400" dirty="0">
              <a:solidFill>
                <a:schemeClr val="bg1"/>
              </a:solidFill>
              <a:latin typeface="HGSSoeiKakugothicUB" panose="020B0900000000000000" pitchFamily="34" charset="-128"/>
              <a:ea typeface="HGSSoeiKakugothicUB" panose="020B0900000000000000" pitchFamily="34" charset="-128"/>
            </a:endParaRPr>
          </a:p>
        </p:txBody>
      </p:sp>
      <p:sp>
        <p:nvSpPr>
          <p:cNvPr id="77" name="角丸四角形 76">
            <a:extLst>
              <a:ext uri="{FF2B5EF4-FFF2-40B4-BE49-F238E27FC236}">
                <a16:creationId xmlns:a16="http://schemas.microsoft.com/office/drawing/2014/main" id="{2C03994D-E9D9-F70E-38D1-DCBF0C2CAD0B}"/>
              </a:ext>
            </a:extLst>
          </p:cNvPr>
          <p:cNvSpPr/>
          <p:nvPr/>
        </p:nvSpPr>
        <p:spPr>
          <a:xfrm>
            <a:off x="3954405" y="3223603"/>
            <a:ext cx="3517517" cy="1481002"/>
          </a:xfrm>
          <a:prstGeom prst="roundRect">
            <a:avLst>
              <a:gd name="adj" fmla="val 5608"/>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78" name="テキスト ボックス 77">
            <a:extLst>
              <a:ext uri="{FF2B5EF4-FFF2-40B4-BE49-F238E27FC236}">
                <a16:creationId xmlns:a16="http://schemas.microsoft.com/office/drawing/2014/main" id="{5E9D992A-C852-30D1-43C3-A87EBFEAAB35}"/>
              </a:ext>
            </a:extLst>
          </p:cNvPr>
          <p:cNvSpPr txBox="1"/>
          <p:nvPr/>
        </p:nvSpPr>
        <p:spPr>
          <a:xfrm>
            <a:off x="4081295" y="3273268"/>
            <a:ext cx="3246987" cy="1410804"/>
          </a:xfrm>
          <a:prstGeom prst="rect">
            <a:avLst/>
          </a:prstGeom>
          <a:noFill/>
          <a:ln w="57150">
            <a:noFill/>
          </a:ln>
        </p:spPr>
        <p:txBody>
          <a:bodyPr wrap="square" lIns="58500" tIns="58500" rIns="58500" bIns="58500" rtlCol="0">
            <a:spAutoFit/>
          </a:bodyPr>
          <a:lstStyle/>
          <a:p>
            <a:r>
              <a:rPr lang="ja-JP" altLang="en-US" sz="1400" dirty="0">
                <a:latin typeface="HGPGothicE" panose="020B0900000000000000" pitchFamily="34" charset="-128"/>
                <a:ea typeface="HGPGothicE" panose="020B0900000000000000" pitchFamily="34" charset="-128"/>
              </a:rPr>
              <a:t>弾道ミサイルによる被害の程度は、その</a:t>
            </a:r>
            <a:r>
              <a:rPr lang="ja-JP" altLang="en-US" sz="1400" dirty="0" smtClean="0">
                <a:latin typeface="HGPGothicE" panose="020B0900000000000000" pitchFamily="34" charset="-128"/>
                <a:ea typeface="HGPGothicE" panose="020B0900000000000000" pitchFamily="34" charset="-128"/>
              </a:rPr>
              <a:t>威力</a:t>
            </a:r>
            <a:r>
              <a:rPr lang="ja-JP" altLang="en-US" sz="1400" dirty="0">
                <a:latin typeface="HGPGothicE" panose="020B0900000000000000" pitchFamily="34" charset="-128"/>
                <a:ea typeface="HGPGothicE" panose="020B0900000000000000" pitchFamily="34" charset="-128"/>
              </a:rPr>
              <a:t>などによりさまざまであり一概には</a:t>
            </a:r>
            <a:r>
              <a:rPr lang="ja-JP" altLang="en-US" sz="1400" dirty="0" smtClean="0">
                <a:latin typeface="HGPGothicE" panose="020B0900000000000000" pitchFamily="34" charset="-128"/>
                <a:ea typeface="HGPGothicE" panose="020B0900000000000000" pitchFamily="34" charset="-128"/>
              </a:rPr>
              <a:t>言えません</a:t>
            </a:r>
            <a:r>
              <a:rPr lang="ja-JP" altLang="en-US" sz="1400" dirty="0">
                <a:latin typeface="HGPGothicE" panose="020B0900000000000000" pitchFamily="34" charset="-128"/>
                <a:ea typeface="HGPGothicE" panose="020B0900000000000000" pitchFamily="34" charset="-128"/>
              </a:rPr>
              <a:t>が、地下への避難などの適切な</a:t>
            </a:r>
            <a:r>
              <a:rPr lang="ja-JP" altLang="en-US" sz="1400" dirty="0" smtClean="0">
                <a:latin typeface="HGPGothicE" panose="020B0900000000000000" pitchFamily="34" charset="-128"/>
                <a:ea typeface="HGPGothicE" panose="020B0900000000000000" pitchFamily="34" charset="-128"/>
              </a:rPr>
              <a:t>避難</a:t>
            </a:r>
            <a:r>
              <a:rPr lang="ja-JP" altLang="en-US" sz="1400" dirty="0">
                <a:latin typeface="HGPGothicE" panose="020B0900000000000000" pitchFamily="34" charset="-128"/>
                <a:ea typeface="HGPGothicE" panose="020B0900000000000000" pitchFamily="34" charset="-128"/>
              </a:rPr>
              <a:t>行動をとることで、避難行動をとらない 場合と比べて被害を軽減できる可能性</a:t>
            </a:r>
            <a:r>
              <a:rPr lang="ja-JP" altLang="en-US" sz="1400" dirty="0" smtClean="0">
                <a:latin typeface="HGPGothicE" panose="020B0900000000000000" pitchFamily="34" charset="-128"/>
                <a:ea typeface="HGPGothicE" panose="020B0900000000000000" pitchFamily="34" charset="-128"/>
              </a:rPr>
              <a:t>を高める</a:t>
            </a:r>
            <a:r>
              <a:rPr lang="ja-JP" altLang="en-US" sz="1400" dirty="0">
                <a:latin typeface="HGPGothicE" panose="020B0900000000000000" pitchFamily="34" charset="-128"/>
                <a:ea typeface="HGPGothicE" panose="020B0900000000000000" pitchFamily="34" charset="-128"/>
              </a:rPr>
              <a:t>ことができます。</a:t>
            </a:r>
            <a:endParaRPr kumimoji="1" lang="en-US" altLang="ja-JP" sz="1400" dirty="0">
              <a:latin typeface="HGPGothicE" panose="020B0900000000000000" pitchFamily="34" charset="-128"/>
              <a:ea typeface="HGPGothicE" panose="020B0900000000000000" pitchFamily="34" charset="-128"/>
            </a:endParaRPr>
          </a:p>
        </p:txBody>
      </p:sp>
      <p:sp>
        <p:nvSpPr>
          <p:cNvPr id="79" name="角丸四角形 78">
            <a:extLst>
              <a:ext uri="{FF2B5EF4-FFF2-40B4-BE49-F238E27FC236}">
                <a16:creationId xmlns:a16="http://schemas.microsoft.com/office/drawing/2014/main" id="{B3BDA36A-A60C-3944-92B0-3C66B354516F}"/>
              </a:ext>
            </a:extLst>
          </p:cNvPr>
          <p:cNvSpPr/>
          <p:nvPr/>
        </p:nvSpPr>
        <p:spPr>
          <a:xfrm>
            <a:off x="3946031" y="2595740"/>
            <a:ext cx="3517517" cy="567721"/>
          </a:xfrm>
          <a:prstGeom prst="roundRect">
            <a:avLst>
              <a:gd name="adj" fmla="val 5608"/>
            </a:avLst>
          </a:prstGeom>
          <a:solidFill>
            <a:srgbClr val="FCB000"/>
          </a:solidFill>
          <a:ln w="254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5" name="テキスト ボックス 84">
            <a:extLst>
              <a:ext uri="{FF2B5EF4-FFF2-40B4-BE49-F238E27FC236}">
                <a16:creationId xmlns:a16="http://schemas.microsoft.com/office/drawing/2014/main" id="{B2EB3575-DE21-BFED-D458-3FA7D565F06F}"/>
              </a:ext>
            </a:extLst>
          </p:cNvPr>
          <p:cNvSpPr txBox="1"/>
          <p:nvPr/>
        </p:nvSpPr>
        <p:spPr>
          <a:xfrm>
            <a:off x="4058133" y="2595180"/>
            <a:ext cx="3684103" cy="549030"/>
          </a:xfrm>
          <a:prstGeom prst="rect">
            <a:avLst/>
          </a:prstGeom>
          <a:noFill/>
          <a:ln w="57150">
            <a:noFill/>
          </a:ln>
        </p:spPr>
        <p:txBody>
          <a:bodyPr wrap="square" lIns="58500" tIns="58500" rIns="58500" bIns="58500" rtlCol="0">
            <a:spAutoFit/>
          </a:bodyPr>
          <a:lstStyle/>
          <a:p>
            <a:r>
              <a:rPr kumimoji="1" lang="ja-JP" altLang="en-US" sz="1400" dirty="0">
                <a:solidFill>
                  <a:schemeClr val="bg1"/>
                </a:solidFill>
                <a:latin typeface="HGSSoeiKakugothicUB" panose="020B0900000000000000" pitchFamily="34" charset="-128"/>
                <a:ea typeface="HGSSoeiKakugothicUB" panose="020B0900000000000000" pitchFamily="34" charset="-128"/>
              </a:rPr>
              <a:t>避難したところで、弾道ミサイルが</a:t>
            </a:r>
            <a:endParaRPr kumimoji="1" lang="en-US" altLang="ja-JP" sz="1400" dirty="0">
              <a:solidFill>
                <a:schemeClr val="bg1"/>
              </a:solidFill>
              <a:latin typeface="HGSSoeiKakugothicUB" panose="020B0900000000000000" pitchFamily="34" charset="-128"/>
              <a:ea typeface="HGSSoeiKakugothicUB" panose="020B0900000000000000" pitchFamily="34" charset="-128"/>
            </a:endParaRPr>
          </a:p>
          <a:p>
            <a:r>
              <a:rPr kumimoji="1" lang="ja-JP" altLang="en-US" sz="1400" dirty="0">
                <a:solidFill>
                  <a:schemeClr val="bg1"/>
                </a:solidFill>
                <a:latin typeface="HGSSoeiKakugothicUB" panose="020B0900000000000000" pitchFamily="34" charset="-128"/>
                <a:ea typeface="HGSSoeiKakugothicUB" panose="020B0900000000000000" pitchFamily="34" charset="-128"/>
              </a:rPr>
              <a:t>直撃したら何をやっても無意味では？</a:t>
            </a:r>
            <a:endParaRPr kumimoji="1" lang="en-US" altLang="ja-JP" sz="1400" dirty="0">
              <a:solidFill>
                <a:schemeClr val="bg1"/>
              </a:solidFill>
              <a:latin typeface="HGSSoeiKakugothicUB" panose="020B0900000000000000" pitchFamily="34" charset="-128"/>
              <a:ea typeface="HGSSoeiKakugothicUB" panose="020B0900000000000000" pitchFamily="34" charset="-128"/>
            </a:endParaRPr>
          </a:p>
        </p:txBody>
      </p:sp>
      <p:sp>
        <p:nvSpPr>
          <p:cNvPr id="86" name="テキスト ボックス 85">
            <a:extLst>
              <a:ext uri="{FF2B5EF4-FFF2-40B4-BE49-F238E27FC236}">
                <a16:creationId xmlns:a16="http://schemas.microsoft.com/office/drawing/2014/main" id="{8AB5F5CC-A4BB-37B9-70E3-C59F30999FF8}"/>
              </a:ext>
            </a:extLst>
          </p:cNvPr>
          <p:cNvSpPr txBox="1"/>
          <p:nvPr/>
        </p:nvSpPr>
        <p:spPr>
          <a:xfrm>
            <a:off x="1121201" y="4778082"/>
            <a:ext cx="5353372" cy="518252"/>
          </a:xfrm>
          <a:prstGeom prst="rect">
            <a:avLst/>
          </a:prstGeom>
          <a:noFill/>
          <a:ln w="57150">
            <a:noFill/>
          </a:ln>
        </p:spPr>
        <p:txBody>
          <a:bodyPr wrap="square" lIns="58500" tIns="58500" rIns="58500" bIns="58500" rtlCol="0">
            <a:spAutoFit/>
          </a:bodyPr>
          <a:lstStyle/>
          <a:p>
            <a:pPr algn="ctr"/>
            <a:r>
              <a:rPr kumimoji="1" lang="ja-JP" altLang="en-US" sz="2600" dirty="0" smtClean="0">
                <a:solidFill>
                  <a:schemeClr val="bg1"/>
                </a:solidFill>
                <a:latin typeface="HGSGothicE" panose="020B0900000000000000" pitchFamily="34" charset="-128"/>
                <a:ea typeface="HGSGothicE" panose="020B0900000000000000" pitchFamily="34" charset="-128"/>
              </a:rPr>
              <a:t>弾道ミサイル落下時の避難先</a:t>
            </a:r>
            <a:endParaRPr kumimoji="1" lang="en-US" altLang="ja-JP" sz="2600" dirty="0">
              <a:solidFill>
                <a:schemeClr val="bg1"/>
              </a:solidFill>
              <a:latin typeface="HGSGothicE" panose="020B0900000000000000" pitchFamily="34" charset="-128"/>
              <a:ea typeface="HGSGothicE" panose="020B0900000000000000" pitchFamily="34" charset="-128"/>
            </a:endParaRPr>
          </a:p>
        </p:txBody>
      </p:sp>
      <p:sp>
        <p:nvSpPr>
          <p:cNvPr id="88" name="テキスト ボックス 87">
            <a:extLst>
              <a:ext uri="{FF2B5EF4-FFF2-40B4-BE49-F238E27FC236}">
                <a16:creationId xmlns:a16="http://schemas.microsoft.com/office/drawing/2014/main" id="{73E69F96-01A7-96BB-AB04-73821A4B3285}"/>
              </a:ext>
            </a:extLst>
          </p:cNvPr>
          <p:cNvSpPr txBox="1"/>
          <p:nvPr/>
        </p:nvSpPr>
        <p:spPr>
          <a:xfrm>
            <a:off x="4954927" y="7518614"/>
            <a:ext cx="2397655" cy="382237"/>
          </a:xfrm>
          <a:prstGeom prst="rect">
            <a:avLst/>
          </a:prstGeom>
          <a:noFill/>
          <a:ln w="57150">
            <a:noFill/>
          </a:ln>
        </p:spPr>
        <p:txBody>
          <a:bodyPr wrap="square" lIns="29250" tIns="29250" rIns="29250" bIns="29250" rtlCol="0">
            <a:spAutoFit/>
          </a:bodyPr>
          <a:lstStyle/>
          <a:p>
            <a:r>
              <a:rPr kumimoji="1" lang="ja-JP" altLang="en-US" sz="1050" dirty="0" smtClean="0">
                <a:latin typeface="HGSGothicE" panose="020B0900000000000000" pitchFamily="34" charset="-128"/>
                <a:ea typeface="HGSGothicE" panose="020B0900000000000000" pitchFamily="34" charset="-128"/>
              </a:rPr>
              <a:t>お近くの緊急一時避難施設を確認しておきましょう！</a:t>
            </a:r>
            <a:endParaRPr kumimoji="1" lang="en-US" altLang="ja-JP" sz="1050" dirty="0" smtClean="0">
              <a:latin typeface="HGSGothicE" panose="020B0900000000000000" pitchFamily="34" charset="-128"/>
              <a:ea typeface="HGSGothicE" panose="020B0900000000000000" pitchFamily="34" charset="-128"/>
            </a:endParaRPr>
          </a:p>
        </p:txBody>
      </p:sp>
      <p:sp>
        <p:nvSpPr>
          <p:cNvPr id="94" name="テキスト ボックス 93">
            <a:extLst>
              <a:ext uri="{FF2B5EF4-FFF2-40B4-BE49-F238E27FC236}">
                <a16:creationId xmlns:a16="http://schemas.microsoft.com/office/drawing/2014/main" id="{73E69F96-01A7-96BB-AB04-73821A4B3285}"/>
              </a:ext>
            </a:extLst>
          </p:cNvPr>
          <p:cNvSpPr txBox="1"/>
          <p:nvPr/>
        </p:nvSpPr>
        <p:spPr>
          <a:xfrm>
            <a:off x="5648833" y="8081716"/>
            <a:ext cx="1913345" cy="196673"/>
          </a:xfrm>
          <a:prstGeom prst="rect">
            <a:avLst/>
          </a:prstGeom>
          <a:noFill/>
          <a:ln w="57150">
            <a:noFill/>
          </a:ln>
        </p:spPr>
        <p:txBody>
          <a:bodyPr wrap="square" lIns="29250" tIns="29250" rIns="29250" bIns="29250" rtlCol="0">
            <a:spAutoFit/>
          </a:bodyPr>
          <a:lstStyle/>
          <a:p>
            <a:r>
              <a:rPr kumimoji="1" lang="ja-JP" altLang="en-US" sz="894" dirty="0" smtClean="0">
                <a:latin typeface="+mn-ea"/>
              </a:rPr>
              <a:t>内閣官房国民保護ポータルサイト</a:t>
            </a:r>
            <a:endParaRPr kumimoji="1" lang="en-US" altLang="ja-JP" sz="894" dirty="0" smtClean="0">
              <a:latin typeface="+mn-ea"/>
            </a:endParaRPr>
          </a:p>
        </p:txBody>
      </p:sp>
      <p:sp>
        <p:nvSpPr>
          <p:cNvPr id="96" name="テキスト ボックス 95">
            <a:extLst>
              <a:ext uri="{FF2B5EF4-FFF2-40B4-BE49-F238E27FC236}">
                <a16:creationId xmlns:a16="http://schemas.microsoft.com/office/drawing/2014/main" id="{73E69F96-01A7-96BB-AB04-73821A4B3285}"/>
              </a:ext>
            </a:extLst>
          </p:cNvPr>
          <p:cNvSpPr txBox="1"/>
          <p:nvPr/>
        </p:nvSpPr>
        <p:spPr>
          <a:xfrm>
            <a:off x="5652550" y="8261043"/>
            <a:ext cx="1711216" cy="334275"/>
          </a:xfrm>
          <a:prstGeom prst="rect">
            <a:avLst/>
          </a:prstGeom>
          <a:noFill/>
          <a:ln w="57150">
            <a:noFill/>
          </a:ln>
        </p:spPr>
        <p:txBody>
          <a:bodyPr wrap="square" lIns="29250" tIns="29250" rIns="29250" bIns="29250" rtlCol="0">
            <a:spAutoFit/>
          </a:bodyPr>
          <a:lstStyle/>
          <a:p>
            <a:r>
              <a:rPr kumimoji="1" lang="en-US" altLang="ja-JP" sz="894" dirty="0">
                <a:latin typeface="+mn-ea"/>
              </a:rPr>
              <a:t>https://www.areamarker.com/kokuminhogo/map</a:t>
            </a:r>
            <a:endParaRPr kumimoji="1" lang="en-US" altLang="ja-JP" sz="894" dirty="0" smtClean="0">
              <a:latin typeface="+mn-ea"/>
            </a:endParaRPr>
          </a:p>
        </p:txBody>
      </p:sp>
      <p:sp>
        <p:nvSpPr>
          <p:cNvPr id="7" name="角丸四角形吹き出し 6"/>
          <p:cNvSpPr/>
          <p:nvPr/>
        </p:nvSpPr>
        <p:spPr>
          <a:xfrm>
            <a:off x="5013979" y="6213407"/>
            <a:ext cx="2349787" cy="1057863"/>
          </a:xfrm>
          <a:prstGeom prst="wedgeRoundRectCallout">
            <a:avLst>
              <a:gd name="adj1" fmla="val -68628"/>
              <a:gd name="adj2" fmla="val 78856"/>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a:extLst>
              <a:ext uri="{FF2B5EF4-FFF2-40B4-BE49-F238E27FC236}">
                <a16:creationId xmlns:a16="http://schemas.microsoft.com/office/drawing/2014/main" id="{73E69F96-01A7-96BB-AB04-73821A4B3285}"/>
              </a:ext>
            </a:extLst>
          </p:cNvPr>
          <p:cNvSpPr txBox="1"/>
          <p:nvPr/>
        </p:nvSpPr>
        <p:spPr>
          <a:xfrm>
            <a:off x="5121077" y="6373504"/>
            <a:ext cx="2217409" cy="736180"/>
          </a:xfrm>
          <a:prstGeom prst="rect">
            <a:avLst/>
          </a:prstGeom>
          <a:noFill/>
          <a:ln w="57150">
            <a:noFill/>
          </a:ln>
        </p:spPr>
        <p:txBody>
          <a:bodyPr wrap="square" lIns="29250" tIns="29250" rIns="29250" bIns="29250" rtlCol="0">
            <a:spAutoFit/>
          </a:bodyPr>
          <a:lstStyle/>
          <a:p>
            <a:r>
              <a:rPr kumimoji="1" lang="ja-JP" altLang="en-US" sz="1100" dirty="0" smtClean="0">
                <a:latin typeface="AR P丸ゴシック体M" panose="020F0600000000000000" pitchFamily="50" charset="-128"/>
                <a:ea typeface="AR P丸ゴシック体M" panose="020F0600000000000000" pitchFamily="50" charset="-128"/>
              </a:rPr>
              <a:t>国民保護ポータルサイトでは、</a:t>
            </a:r>
            <a:endParaRPr kumimoji="1" lang="en-US" altLang="ja-JP" sz="1100" dirty="0" smtClean="0">
              <a:latin typeface="AR P丸ゴシック体M" panose="020F0600000000000000" pitchFamily="50" charset="-128"/>
              <a:ea typeface="AR P丸ゴシック体M" panose="020F0600000000000000" pitchFamily="50" charset="-128"/>
            </a:endParaRPr>
          </a:p>
          <a:p>
            <a:r>
              <a:rPr kumimoji="1" lang="ja-JP" altLang="en-US" sz="1100" dirty="0" smtClean="0">
                <a:latin typeface="AR P丸ゴシック体M" panose="020F0600000000000000" pitchFamily="50" charset="-128"/>
                <a:ea typeface="AR P丸ゴシック体M" panose="020F0600000000000000" pitchFamily="50" charset="-128"/>
              </a:rPr>
              <a:t>緊急一時避難施設を掲載しており、位置情報から、現在地付近の避難施設を地図情報で検索できます！</a:t>
            </a:r>
            <a:endParaRPr kumimoji="1" lang="en-US" altLang="ja-JP" sz="1100" dirty="0" smtClean="0">
              <a:latin typeface="AR P丸ゴシック体M" panose="020F0600000000000000" pitchFamily="50" charset="-128"/>
              <a:ea typeface="AR P丸ゴシック体M" panose="020F0600000000000000" pitchFamily="50" charset="-128"/>
            </a:endParaRPr>
          </a:p>
        </p:txBody>
      </p:sp>
      <p:sp>
        <p:nvSpPr>
          <p:cNvPr id="100" name="角丸四角形 99">
            <a:extLst>
              <a:ext uri="{FF2B5EF4-FFF2-40B4-BE49-F238E27FC236}">
                <a16:creationId xmlns:a16="http://schemas.microsoft.com/office/drawing/2014/main" id="{185E1C34-AA09-0365-8823-A0FC9E6318A2}"/>
              </a:ext>
            </a:extLst>
          </p:cNvPr>
          <p:cNvSpPr/>
          <p:nvPr/>
        </p:nvSpPr>
        <p:spPr>
          <a:xfrm>
            <a:off x="95700" y="5375801"/>
            <a:ext cx="7329714" cy="774726"/>
          </a:xfrm>
          <a:prstGeom prst="roundRect">
            <a:avLst>
              <a:gd name="adj" fmla="val 5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97" name="テキスト ボックス 96">
            <a:extLst>
              <a:ext uri="{FF2B5EF4-FFF2-40B4-BE49-F238E27FC236}">
                <a16:creationId xmlns:a16="http://schemas.microsoft.com/office/drawing/2014/main" id="{73E69F96-01A7-96BB-AB04-73821A4B3285}"/>
              </a:ext>
            </a:extLst>
          </p:cNvPr>
          <p:cNvSpPr txBox="1"/>
          <p:nvPr/>
        </p:nvSpPr>
        <p:spPr>
          <a:xfrm>
            <a:off x="196724" y="5375801"/>
            <a:ext cx="7141762" cy="766957"/>
          </a:xfrm>
          <a:prstGeom prst="rect">
            <a:avLst/>
          </a:prstGeom>
          <a:noFill/>
          <a:ln w="57150">
            <a:noFill/>
          </a:ln>
        </p:spPr>
        <p:txBody>
          <a:bodyPr wrap="square" lIns="29250" tIns="29250" rIns="29250" bIns="29250" rtlCol="0">
            <a:spAutoFit/>
          </a:bodyPr>
          <a:lstStyle/>
          <a:p>
            <a:r>
              <a:rPr kumimoji="1" lang="ja-JP" altLang="en-US" sz="1400" spc="-150" dirty="0" smtClean="0">
                <a:latin typeface="HGSGothicE" panose="020B0900000000000000" pitchFamily="34" charset="-128"/>
                <a:ea typeface="HGSGothicE" panose="020B0900000000000000" pitchFamily="34" charset="-128"/>
              </a:rPr>
              <a:t>弾道</a:t>
            </a:r>
            <a:r>
              <a:rPr kumimoji="1" lang="ja-JP" altLang="en-US" sz="1400" spc="-150" dirty="0">
                <a:latin typeface="HGSGothicE" panose="020B0900000000000000" pitchFamily="34" charset="-128"/>
                <a:ea typeface="HGSGothicE" panose="020B0900000000000000" pitchFamily="34" charset="-128"/>
              </a:rPr>
              <a:t>ミサイル攻撃による爆風等からの直接の被害を軽減するための一時的な避難先として、</a:t>
            </a:r>
            <a:r>
              <a:rPr kumimoji="1" lang="ja-JP" altLang="en-US" sz="1600" spc="-150" dirty="0">
                <a:solidFill>
                  <a:srgbClr val="FF7E79"/>
                </a:solidFill>
                <a:latin typeface="HGSGothicE" panose="020B0900000000000000" pitchFamily="34" charset="-128"/>
                <a:ea typeface="HGSGothicE" panose="020B0900000000000000" pitchFamily="34" charset="-128"/>
              </a:rPr>
              <a:t>コンクリート造りの堅ろうな建築物</a:t>
            </a:r>
            <a:r>
              <a:rPr kumimoji="1" lang="ja-JP" altLang="en-US" sz="1400" spc="-150" dirty="0">
                <a:latin typeface="HGSGothicE" panose="020B0900000000000000" pitchFamily="34" charset="-128"/>
                <a:ea typeface="HGSGothicE" panose="020B0900000000000000" pitchFamily="34" charset="-128"/>
              </a:rPr>
              <a:t>や</a:t>
            </a:r>
            <a:r>
              <a:rPr kumimoji="1" lang="ja-JP" altLang="en-US" sz="1600" spc="-150" dirty="0">
                <a:solidFill>
                  <a:srgbClr val="FF7E79"/>
                </a:solidFill>
                <a:latin typeface="HGSGothicE" panose="020B0900000000000000" pitchFamily="34" charset="-128"/>
                <a:ea typeface="HGSGothicE" panose="020B0900000000000000" pitchFamily="34" charset="-128"/>
              </a:rPr>
              <a:t>地下施設（緊急一時避難施設）</a:t>
            </a:r>
            <a:r>
              <a:rPr kumimoji="1" lang="ja-JP" altLang="en-US" sz="1400" spc="-150" dirty="0">
                <a:latin typeface="HGSGothicE" panose="020B0900000000000000" pitchFamily="34" charset="-128"/>
                <a:ea typeface="HGSGothicE" panose="020B0900000000000000" pitchFamily="34" charset="-128"/>
              </a:rPr>
              <a:t>の指定</a:t>
            </a:r>
            <a:r>
              <a:rPr kumimoji="1" lang="ja-JP" altLang="en-US" sz="1400" spc="-150" dirty="0" smtClean="0">
                <a:latin typeface="HGSGothicE" panose="020B0900000000000000" pitchFamily="34" charset="-128"/>
                <a:ea typeface="HGSGothicE" panose="020B0900000000000000" pitchFamily="34" charset="-128"/>
              </a:rPr>
              <a:t>を推進</a:t>
            </a:r>
            <a:r>
              <a:rPr kumimoji="1" lang="ja-JP" altLang="en-US" sz="1400" spc="-150" dirty="0">
                <a:latin typeface="HGSGothicE" panose="020B0900000000000000" pitchFamily="34" charset="-128"/>
                <a:ea typeface="HGSGothicE" panose="020B0900000000000000" pitchFamily="34" charset="-128"/>
              </a:rPr>
              <a:t>しております</a:t>
            </a:r>
            <a:r>
              <a:rPr kumimoji="1" lang="ja-JP" altLang="en-US" sz="1400" spc="-150" dirty="0" smtClean="0">
                <a:latin typeface="HGSGothicE" panose="020B0900000000000000" pitchFamily="34" charset="-128"/>
                <a:ea typeface="HGSGothicE" panose="020B0900000000000000" pitchFamily="34" charset="-128"/>
              </a:rPr>
              <a:t>。弾道ミサイル落下時、お近くに緊急一時避難施設がある場合は、そちらへ避難してください。</a:t>
            </a:r>
            <a:endParaRPr kumimoji="1" lang="en-US" altLang="ja-JP" sz="1400" spc="-150" dirty="0" smtClean="0">
              <a:latin typeface="HGSGothicE" panose="020B0900000000000000" pitchFamily="34" charset="-128"/>
              <a:ea typeface="HGSGothicE" panose="020B0900000000000000" pitchFamily="34" charset="-128"/>
            </a:endParaRPr>
          </a:p>
        </p:txBody>
      </p:sp>
      <p:sp>
        <p:nvSpPr>
          <p:cNvPr id="10" name="テキスト ボックス 9">
            <a:extLst>
              <a:ext uri="{FF2B5EF4-FFF2-40B4-BE49-F238E27FC236}">
                <a16:creationId xmlns:a16="http://schemas.microsoft.com/office/drawing/2014/main" id="{73E69F96-01A7-96BB-AB04-73821A4B3285}"/>
              </a:ext>
            </a:extLst>
          </p:cNvPr>
          <p:cNvSpPr txBox="1"/>
          <p:nvPr/>
        </p:nvSpPr>
        <p:spPr>
          <a:xfrm>
            <a:off x="5867947" y="160064"/>
            <a:ext cx="2051520" cy="334275"/>
          </a:xfrm>
          <a:prstGeom prst="rect">
            <a:avLst/>
          </a:prstGeom>
          <a:noFill/>
          <a:ln w="57150">
            <a:noFill/>
          </a:ln>
        </p:spPr>
        <p:txBody>
          <a:bodyPr wrap="square" lIns="29250" tIns="29250" rIns="29250" bIns="29250" rtlCol="0">
            <a:spAutoFit/>
          </a:bodyPr>
          <a:lstStyle/>
          <a:p>
            <a:r>
              <a:rPr kumimoji="1" lang="ja-JP" altLang="en-US" sz="894" dirty="0" smtClean="0">
                <a:solidFill>
                  <a:schemeClr val="bg1"/>
                </a:solidFill>
                <a:latin typeface="HGSGothicE" panose="020B0900000000000000" pitchFamily="34" charset="-128"/>
                <a:ea typeface="HGSGothicE" panose="020B0900000000000000" pitchFamily="34" charset="-128"/>
              </a:rPr>
              <a:t>内閣官房</a:t>
            </a:r>
            <a:endParaRPr kumimoji="1" lang="en-US" altLang="ja-JP" sz="894" dirty="0" smtClean="0">
              <a:solidFill>
                <a:schemeClr val="bg1"/>
              </a:solidFill>
              <a:latin typeface="HGSGothicE" panose="020B0900000000000000" pitchFamily="34" charset="-128"/>
              <a:ea typeface="HGSGothicE" panose="020B0900000000000000" pitchFamily="34" charset="-128"/>
            </a:endParaRPr>
          </a:p>
          <a:p>
            <a:r>
              <a:rPr kumimoji="1" lang="ja-JP" altLang="en-US" sz="894" dirty="0" smtClean="0">
                <a:solidFill>
                  <a:schemeClr val="bg1"/>
                </a:solidFill>
                <a:latin typeface="HGSGothicE" panose="020B0900000000000000" pitchFamily="34" charset="-128"/>
                <a:ea typeface="HGSGothicE" panose="020B0900000000000000" pitchFamily="34" charset="-128"/>
              </a:rPr>
              <a:t>国民保護ポータルサイトより</a:t>
            </a:r>
            <a:endParaRPr kumimoji="1" lang="en-US" altLang="ja-JP" sz="894" dirty="0">
              <a:solidFill>
                <a:schemeClr val="bg1"/>
              </a:solidFill>
              <a:latin typeface="HGSGothicE" panose="020B0900000000000000" pitchFamily="34" charset="-128"/>
              <a:ea typeface="HGSGothicE" panose="020B0900000000000000" pitchFamily="34" charset="-128"/>
            </a:endParaRPr>
          </a:p>
        </p:txBody>
      </p:sp>
      <p:sp>
        <p:nvSpPr>
          <p:cNvPr id="101" name="角丸四角形 100">
            <a:extLst>
              <a:ext uri="{FF2B5EF4-FFF2-40B4-BE49-F238E27FC236}">
                <a16:creationId xmlns:a16="http://schemas.microsoft.com/office/drawing/2014/main" id="{185E1C34-AA09-0365-8823-A0FC9E6318A2}"/>
              </a:ext>
            </a:extLst>
          </p:cNvPr>
          <p:cNvSpPr/>
          <p:nvPr/>
        </p:nvSpPr>
        <p:spPr>
          <a:xfrm>
            <a:off x="114980" y="9303418"/>
            <a:ext cx="7329714" cy="949590"/>
          </a:xfrm>
          <a:prstGeom prst="roundRect">
            <a:avLst>
              <a:gd name="adj" fmla="val 5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04" name="テキスト ボックス 103">
            <a:extLst>
              <a:ext uri="{FF2B5EF4-FFF2-40B4-BE49-F238E27FC236}">
                <a16:creationId xmlns:a16="http://schemas.microsoft.com/office/drawing/2014/main" id="{73E69F96-01A7-96BB-AB04-73821A4B3285}"/>
              </a:ext>
            </a:extLst>
          </p:cNvPr>
          <p:cNvSpPr txBox="1"/>
          <p:nvPr/>
        </p:nvSpPr>
        <p:spPr>
          <a:xfrm>
            <a:off x="3373701" y="9352730"/>
            <a:ext cx="4049477" cy="220654"/>
          </a:xfrm>
          <a:prstGeom prst="rect">
            <a:avLst/>
          </a:prstGeom>
          <a:noFill/>
          <a:ln w="57150">
            <a:noFill/>
          </a:ln>
        </p:spPr>
        <p:txBody>
          <a:bodyPr wrap="square" lIns="29250" tIns="29250" rIns="29250" bIns="29250" rtlCol="0">
            <a:spAutoFit/>
          </a:bodyPr>
          <a:lstStyle/>
          <a:p>
            <a:r>
              <a:rPr kumimoji="1" lang="ja-JP" altLang="en-US" sz="1050" dirty="0" smtClean="0">
                <a:latin typeface="HGSGothicE" panose="020B0900000000000000" pitchFamily="34" charset="-128"/>
                <a:ea typeface="HGSGothicE" panose="020B0900000000000000" pitchFamily="34" charset="-128"/>
              </a:rPr>
              <a:t>ミサイル落下時は、こちらから政府の対応状況をご覧になれます。</a:t>
            </a:r>
            <a:endParaRPr kumimoji="1" lang="en-US" altLang="ja-JP" sz="1050" dirty="0" smtClean="0">
              <a:latin typeface="HGSGothicE" panose="020B0900000000000000" pitchFamily="34" charset="-128"/>
              <a:ea typeface="HGSGothicE" panose="020B0900000000000000" pitchFamily="34" charset="-128"/>
            </a:endParaRPr>
          </a:p>
        </p:txBody>
      </p:sp>
      <p:pic>
        <p:nvPicPr>
          <p:cNvPr id="8" name="図 7"/>
          <p:cNvPicPr>
            <a:picLocks noChangeAspect="1"/>
          </p:cNvPicPr>
          <p:nvPr/>
        </p:nvPicPr>
        <p:blipFill rotWithShape="1">
          <a:blip r:embed="rId5"/>
          <a:srcRect b="10900"/>
          <a:stretch/>
        </p:blipFill>
        <p:spPr>
          <a:xfrm>
            <a:off x="3382983" y="9636264"/>
            <a:ext cx="3419047" cy="599089"/>
          </a:xfrm>
          <a:prstGeom prst="rect">
            <a:avLst/>
          </a:prstGeom>
        </p:spPr>
      </p:pic>
      <p:pic>
        <p:nvPicPr>
          <p:cNvPr id="9" name="図 8"/>
          <p:cNvPicPr>
            <a:picLocks noChangeAspect="1"/>
          </p:cNvPicPr>
          <p:nvPr/>
        </p:nvPicPr>
        <p:blipFill>
          <a:blip r:embed="rId6"/>
          <a:stretch>
            <a:fillRect/>
          </a:stretch>
        </p:blipFill>
        <p:spPr>
          <a:xfrm>
            <a:off x="319634" y="9352730"/>
            <a:ext cx="2477409" cy="877810"/>
          </a:xfrm>
          <a:prstGeom prst="rect">
            <a:avLst/>
          </a:prstGeom>
        </p:spPr>
      </p:pic>
      <p:sp>
        <p:nvSpPr>
          <p:cNvPr id="105" name="角丸四角形 104">
            <a:extLst>
              <a:ext uri="{FF2B5EF4-FFF2-40B4-BE49-F238E27FC236}">
                <a16:creationId xmlns:a16="http://schemas.microsoft.com/office/drawing/2014/main" id="{2467BDC0-4CEF-CDD4-B3AC-0F0793569D33}"/>
              </a:ext>
            </a:extLst>
          </p:cNvPr>
          <p:cNvSpPr/>
          <p:nvPr/>
        </p:nvSpPr>
        <p:spPr>
          <a:xfrm>
            <a:off x="95700" y="8717479"/>
            <a:ext cx="7338450" cy="511541"/>
          </a:xfrm>
          <a:prstGeom prst="roundRect">
            <a:avLst>
              <a:gd name="adj" fmla="val 17316"/>
            </a:avLst>
          </a:prstGeom>
          <a:solidFill>
            <a:srgbClr val="FCB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106" name="テキスト ボックス 105">
            <a:extLst>
              <a:ext uri="{FF2B5EF4-FFF2-40B4-BE49-F238E27FC236}">
                <a16:creationId xmlns:a16="http://schemas.microsoft.com/office/drawing/2014/main" id="{8AB5F5CC-A4BB-37B9-70E3-C59F30999FF8}"/>
              </a:ext>
            </a:extLst>
          </p:cNvPr>
          <p:cNvSpPr txBox="1"/>
          <p:nvPr/>
        </p:nvSpPr>
        <p:spPr>
          <a:xfrm>
            <a:off x="95700" y="8700258"/>
            <a:ext cx="7329714" cy="518252"/>
          </a:xfrm>
          <a:prstGeom prst="rect">
            <a:avLst/>
          </a:prstGeom>
          <a:noFill/>
          <a:ln w="57150">
            <a:noFill/>
          </a:ln>
        </p:spPr>
        <p:txBody>
          <a:bodyPr wrap="square" lIns="58500" tIns="58500" rIns="58500" bIns="58500" rtlCol="0">
            <a:spAutoFit/>
          </a:bodyPr>
          <a:lstStyle/>
          <a:p>
            <a:pPr algn="ctr"/>
            <a:r>
              <a:rPr kumimoji="1" lang="ja-JP" altLang="en-US" sz="2600" dirty="0" smtClean="0">
                <a:solidFill>
                  <a:schemeClr val="bg1"/>
                </a:solidFill>
                <a:latin typeface="HGSGothicE" panose="020B0900000000000000" pitchFamily="34" charset="-128"/>
                <a:ea typeface="HGSGothicE" panose="020B0900000000000000" pitchFamily="34" charset="-128"/>
              </a:rPr>
              <a:t>正確かつ迅速な情報収集に努めてください！</a:t>
            </a:r>
            <a:endParaRPr kumimoji="1" lang="en-US" altLang="ja-JP" sz="2600" dirty="0">
              <a:solidFill>
                <a:schemeClr val="bg1"/>
              </a:solidFill>
              <a:latin typeface="HGSGothicE" panose="020B0900000000000000" pitchFamily="34" charset="-128"/>
              <a:ea typeface="HGSGothicE" panose="020B0900000000000000" pitchFamily="34" charset="-128"/>
            </a:endParaRPr>
          </a:p>
        </p:txBody>
      </p:sp>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140" y="9667000"/>
            <a:ext cx="506245" cy="506245"/>
          </a:xfrm>
          <a:prstGeom prst="rect">
            <a:avLst/>
          </a:prstGeom>
        </p:spPr>
      </p:pic>
      <p:pic>
        <p:nvPicPr>
          <p:cNvPr id="17" name="図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67866" y="9627258"/>
            <a:ext cx="619961" cy="619961"/>
          </a:xfrm>
          <a:prstGeom prst="rect">
            <a:avLst/>
          </a:prstGeom>
        </p:spPr>
      </p:pic>
    </p:spTree>
    <p:extLst>
      <p:ext uri="{BB962C8B-B14F-4D97-AF65-F5344CB8AC3E}">
        <p14:creationId xmlns:p14="http://schemas.microsoft.com/office/powerpoint/2010/main" val="558053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2082</TotalTime>
  <Words>754</Words>
  <Application>Microsoft Office PowerPoint</Application>
  <PresentationFormat>ユーザー設定</PresentationFormat>
  <Paragraphs>64</Paragraphs>
  <Slides>2</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AR Pゴシック体S</vt:lpstr>
      <vt:lpstr>AR P丸ゴシック体M</vt:lpstr>
      <vt:lpstr>ARゴシック体S</vt:lpstr>
      <vt:lpstr>ＤＨＰ特太ゴシック体</vt:lpstr>
      <vt:lpstr>HGPGothicE</vt:lpstr>
      <vt:lpstr>HGPGothicE</vt:lpstr>
      <vt:lpstr>HGSGothicE</vt:lpstr>
      <vt:lpstr>HGSSoeiKakugothicUB</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kujime takeshi</dc:creator>
  <cp:lastModifiedBy>kujime takeshi</cp:lastModifiedBy>
  <cp:revision>56</cp:revision>
  <cp:lastPrinted>2022-07-05T05:20:47Z</cp:lastPrinted>
  <dcterms:created xsi:type="dcterms:W3CDTF">2022-07-02T07:21:53Z</dcterms:created>
  <dcterms:modified xsi:type="dcterms:W3CDTF">2022-07-07T05:46:56Z</dcterms:modified>
</cp:coreProperties>
</file>