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080"/>
    <a:srgbClr val="FF7E79"/>
    <a:srgbClr val="FFD5F8"/>
    <a:srgbClr val="F8F90B"/>
    <a:srgbClr val="E9F900"/>
    <a:srgbClr val="F7F800"/>
    <a:srgbClr val="FFFC00"/>
    <a:srgbClr val="FCB000"/>
    <a:srgbClr val="F8C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8"/>
    <p:restoredTop sz="94699"/>
  </p:normalViewPr>
  <p:slideViewPr>
    <p:cSldViewPr snapToGrid="0" snapToObjects="1">
      <p:cViewPr varScale="1">
        <p:scale>
          <a:sx n="70" d="100"/>
          <a:sy n="70" d="100"/>
        </p:scale>
        <p:origin x="30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AE506696-0567-49C2-93EE-B3AB5EFCAD46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962E82F8-51B1-495D-A6BF-6CDE196E2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60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C7064540-370B-C748-9EE1-D9ED056DA8B5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502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92360E83-ED45-E244-9014-03A77E5894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960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09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17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45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6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3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65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5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31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04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9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FBB2-8C48-4C4D-849A-87F494C061B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8734-E45C-6943-953A-CB734410D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00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角丸四角形 102">
            <a:extLst>
              <a:ext uri="{FF2B5EF4-FFF2-40B4-BE49-F238E27FC236}">
                <a16:creationId xmlns:a16="http://schemas.microsoft.com/office/drawing/2014/main" id="{8D0C2DF8-42DC-CC47-ED7E-8A9EF523F206}"/>
              </a:ext>
            </a:extLst>
          </p:cNvPr>
          <p:cNvSpPr/>
          <p:nvPr/>
        </p:nvSpPr>
        <p:spPr>
          <a:xfrm rot="21310417">
            <a:off x="-706202" y="1611311"/>
            <a:ext cx="9019890" cy="321351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E69F96-01A7-96BB-AB04-73821A4B3285}"/>
              </a:ext>
            </a:extLst>
          </p:cNvPr>
          <p:cNvSpPr txBox="1"/>
          <p:nvPr/>
        </p:nvSpPr>
        <p:spPr>
          <a:xfrm rot="21323580">
            <a:off x="133209" y="580769"/>
            <a:ext cx="4189871" cy="1103028"/>
          </a:xfrm>
          <a:prstGeom prst="rect">
            <a:avLst/>
          </a:prstGeom>
          <a:noFill/>
          <a:ln w="57150">
            <a:noFill/>
          </a:ln>
        </p:spPr>
        <p:txBody>
          <a:bodyPr wrap="square" lIns="58500" tIns="58500" rIns="58500" bIns="58500" rtlCol="0">
            <a:spAutoFit/>
          </a:bodyPr>
          <a:lstStyle/>
          <a:p>
            <a:r>
              <a:rPr kumimoji="1" lang="ja-JP" altLang="en-US" sz="2000" dirty="0">
                <a:latin typeface="HGSGothicE" panose="020B0900000000000000" pitchFamily="34" charset="-128"/>
                <a:ea typeface="HGSGothicE" panose="020B0900000000000000" pitchFamily="34" charset="-128"/>
              </a:rPr>
              <a:t>弾道ミサイルは</a:t>
            </a:r>
            <a:r>
              <a:rPr kumimoji="1" lang="ja-JP" altLang="en-US" sz="2000" dirty="0" smtClean="0">
                <a:latin typeface="HGSGothicE" panose="020B0900000000000000" pitchFamily="34" charset="-128"/>
                <a:ea typeface="HGSGothicE" panose="020B0900000000000000" pitchFamily="34" charset="-128"/>
              </a:rPr>
              <a:t>、</a:t>
            </a:r>
            <a:endParaRPr kumimoji="1" lang="en-US" altLang="ja-JP" sz="2000" dirty="0" smtClean="0"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r>
              <a:rPr kumimoji="1" lang="ja-JP" altLang="en-US" sz="2000" dirty="0" smtClean="0">
                <a:latin typeface="HGSGothicE" panose="020B0900000000000000" pitchFamily="34" charset="-128"/>
                <a:ea typeface="HGSGothicE" panose="020B0900000000000000" pitchFamily="34" charset="-128"/>
              </a:rPr>
              <a:t>発射から</a:t>
            </a:r>
            <a:r>
              <a:rPr kumimoji="1" lang="en-US" altLang="ja-JP" sz="2400" dirty="0" smtClean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10</a:t>
            </a:r>
            <a:r>
              <a:rPr kumimoji="1" lang="ja-JP" altLang="en-US" sz="2400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分もしないうち</a:t>
            </a:r>
            <a:r>
              <a:rPr kumimoji="1" lang="ja-JP" altLang="en-US" sz="2400" dirty="0" smtClean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に</a:t>
            </a:r>
            <a:endParaRPr kumimoji="1" lang="en-US" altLang="ja-JP" sz="2400" dirty="0" smtClean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r>
              <a:rPr kumimoji="1" lang="ja-JP" altLang="en-US" sz="2000" dirty="0" smtClean="0">
                <a:latin typeface="HGSGothicE" panose="020B0900000000000000" pitchFamily="34" charset="-128"/>
                <a:ea typeface="HGSGothicE" panose="020B0900000000000000" pitchFamily="34" charset="-128"/>
              </a:rPr>
              <a:t>日本</a:t>
            </a:r>
            <a:r>
              <a:rPr kumimoji="1" lang="ja-JP" altLang="en-US" sz="2000" dirty="0">
                <a:latin typeface="HGSGothicE" panose="020B0900000000000000" pitchFamily="34" charset="-128"/>
                <a:ea typeface="HGSGothicE" panose="020B0900000000000000" pitchFamily="34" charset="-128"/>
              </a:rPr>
              <a:t>に到達する可能性があります！</a:t>
            </a:r>
            <a:endParaRPr kumimoji="1" lang="en-US" altLang="ja-JP" sz="2000" dirty="0"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6DA1C12-78FF-864A-6B97-FA3ABB31D15A}"/>
              </a:ext>
            </a:extLst>
          </p:cNvPr>
          <p:cNvSpPr txBox="1"/>
          <p:nvPr/>
        </p:nvSpPr>
        <p:spPr>
          <a:xfrm>
            <a:off x="187635" y="5504340"/>
            <a:ext cx="5365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ミサイル発射。ミサイル発射</a:t>
            </a:r>
            <a:r>
              <a:rPr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。</a:t>
            </a:r>
            <a:endParaRPr lang="en-US" altLang="ja-JP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北朝鮮</a:t>
            </a:r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からミサイルが発射されたものとみられます</a:t>
            </a:r>
            <a:r>
              <a:rPr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。</a:t>
            </a:r>
            <a:endParaRPr lang="en-US" altLang="ja-JP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建物</a:t>
            </a:r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の中、又は地下に避難して下さい。</a:t>
            </a:r>
            <a:endParaRPr kumimoji="1" lang="ja-JP" altLang="en-US" sz="16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7501B9D8-E23C-2749-8D56-D6392D059A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33924">
            <a:off x="4623435" y="201459"/>
            <a:ext cx="1098942" cy="1098942"/>
          </a:xfrm>
          <a:prstGeom prst="rect">
            <a:avLst/>
          </a:prstGeom>
          <a:solidFill>
            <a:srgbClr val="FFFF66"/>
          </a:solidFill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6C4A0FD2-5F4B-8789-C93B-09D975507D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41" b="96000" l="17488" r="81589">
                        <a14:foregroundMark x1="60899" y1="22449" x2="60899" y2="22449"/>
                        <a14:foregroundMark x1="48276" y1="7102" x2="48276" y2="7102"/>
                        <a14:foregroundMark x1="79557" y1="7837" x2="79557" y2="7837"/>
                        <a14:foregroundMark x1="81589" y1="30857" x2="81589" y2="30857"/>
                        <a14:foregroundMark x1="18473" y1="28816" x2="18473" y2="28816"/>
                        <a14:foregroundMark x1="17488" y1="8490" x2="17488" y2="8490"/>
                        <a14:foregroundMark x1="44212" y1="24571" x2="44212" y2="24571"/>
                        <a14:foregroundMark x1="37192" y1="19673" x2="37192" y2="19673"/>
                        <a14:foregroundMark x1="34113" y1="19020" x2="34113" y2="19020"/>
                        <a14:foregroundMark x1="50431" y1="6122" x2="50431" y2="6122"/>
                        <a14:foregroundMark x1="52956" y1="24327" x2="52956" y2="24327"/>
                        <a14:foregroundMark x1="57635" y1="21633" x2="57635" y2="21633"/>
                        <a14:foregroundMark x1="50000" y1="92082" x2="50000" y2="92082"/>
                        <a14:foregroundMark x1="64901" y1="24490" x2="64901" y2="24490"/>
                        <a14:foregroundMark x1="34791" y1="28816" x2="34791" y2="28816"/>
                        <a14:foregroundMark x1="50000" y1="96000" x2="50000" y2="96000"/>
                        <a14:foregroundMark x1="61022" y1="23918" x2="61022" y2="23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2" r="11816"/>
          <a:stretch/>
        </p:blipFill>
        <p:spPr>
          <a:xfrm>
            <a:off x="5507652" y="5081725"/>
            <a:ext cx="1758155" cy="169348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7501B9D8-E23C-2749-8D56-D6392D059A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0000"/>
                    </a14:imgEffect>
                    <a14:imgEffect>
                      <a14:colorTemperature colorTemp="10420"/>
                    </a14:imgEffect>
                    <a14:imgEffect>
                      <a14:saturation sat="400000"/>
                    </a14:imgEffect>
                    <a14:imgEffect>
                      <a14:brightnessContrast bright="-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33924">
            <a:off x="5887727" y="76802"/>
            <a:ext cx="1098942" cy="1098942"/>
          </a:xfrm>
          <a:prstGeom prst="rect">
            <a:avLst/>
          </a:prstGeom>
          <a:solidFill>
            <a:srgbClr val="FFFF66"/>
          </a:solidFill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DADAF2-D4F5-EC23-BD84-5BCFE4A9D3F1}"/>
              </a:ext>
            </a:extLst>
          </p:cNvPr>
          <p:cNvSpPr/>
          <p:nvPr/>
        </p:nvSpPr>
        <p:spPr>
          <a:xfrm rot="21275679">
            <a:off x="25810" y="1992816"/>
            <a:ext cx="7559674" cy="24748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spc="900" dirty="0">
                <a:ln w="12700">
                  <a:noFill/>
                </a:ln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弾道</a:t>
            </a:r>
            <a:r>
              <a:rPr kumimoji="1" lang="ja-JP" altLang="en-US" sz="7200" b="1" spc="900" dirty="0" smtClean="0">
                <a:ln w="12700">
                  <a:noFill/>
                </a:ln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ミサイル</a:t>
            </a:r>
            <a:endParaRPr kumimoji="1" lang="en-US" altLang="ja-JP" sz="7200" b="1" spc="900" dirty="0" smtClean="0">
              <a:ln w="12700">
                <a:noFill/>
              </a:ln>
              <a:solidFill>
                <a:srgbClr val="FF7E79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5400" b="1" spc="900" dirty="0" smtClean="0">
                <a:ln w="12700">
                  <a:noFill/>
                </a:ln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落下時にとるべき</a:t>
            </a:r>
            <a:endParaRPr kumimoji="1" lang="en-US" altLang="ja-JP" sz="4400" spc="900" dirty="0" smtClean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7200" b="1" spc="5000" dirty="0" smtClean="0">
                <a:ln w="12700">
                  <a:noFill/>
                </a:ln>
                <a:solidFill>
                  <a:srgbClr val="FFFF66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避難行動</a:t>
            </a:r>
            <a:endParaRPr kumimoji="1" lang="ja-JP" altLang="en-US" sz="4800" spc="5000" dirty="0">
              <a:solidFill>
                <a:srgbClr val="FFFF66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6529" y="6849537"/>
            <a:ext cx="2995587" cy="35755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1119605" y="7171805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909705" y="7171805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2012640" y="7170352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112582" y="8700134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2902682" y="8700134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2005617" y="8698681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1112582" y="7904676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2902682" y="7904676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2005617" y="7903223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1112582" y="9461345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2902682" y="9461345"/>
            <a:ext cx="532364" cy="4759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2001140" y="9448871"/>
            <a:ext cx="532364" cy="114107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7791" b="73672" l="11855" r="52194">
                        <a14:foregroundMark x1="39338" y1="34334" x2="39338" y2="343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37" t="24905" r="46816" b="20665"/>
          <a:stretch/>
        </p:blipFill>
        <p:spPr>
          <a:xfrm flipH="1">
            <a:off x="4456027" y="8603465"/>
            <a:ext cx="1433758" cy="1722793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 rotWithShape="1">
          <a:blip r:embed="rId7">
            <a:duotone>
              <a:prstClr val="black"/>
              <a:srgbClr val="FFFF6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7791" b="73672" l="11855" r="52194">
                        <a14:foregroundMark x1="39338" y1="34334" x2="39338" y2="343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37" t="24905" r="46816" b="20665"/>
          <a:stretch/>
        </p:blipFill>
        <p:spPr>
          <a:xfrm flipH="1">
            <a:off x="5879902" y="8380598"/>
            <a:ext cx="1075700" cy="1367851"/>
          </a:xfrm>
          <a:prstGeom prst="rect">
            <a:avLst/>
          </a:prstGeom>
        </p:spPr>
      </p:pic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6DA1C12-78FF-864A-6B97-FA3ABB31D15A}"/>
              </a:ext>
            </a:extLst>
          </p:cNvPr>
          <p:cNvSpPr txBox="1"/>
          <p:nvPr/>
        </p:nvSpPr>
        <p:spPr>
          <a:xfrm>
            <a:off x="4331248" y="7466704"/>
            <a:ext cx="286946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近くの建物の中へ避難！</a:t>
            </a:r>
            <a:endParaRPr kumimoji="1" lang="ja-JP" altLang="en-US" sz="1400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2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2206</TotalTime>
  <Words>65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ＤＨＰ特太ゴシック体</vt:lpstr>
      <vt:lpstr>HGSGothicE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kujime takeshi</dc:creator>
  <cp:lastModifiedBy>kujime takeshi</cp:lastModifiedBy>
  <cp:revision>65</cp:revision>
  <cp:lastPrinted>2022-07-05T05:21:00Z</cp:lastPrinted>
  <dcterms:created xsi:type="dcterms:W3CDTF">2022-07-02T07:21:53Z</dcterms:created>
  <dcterms:modified xsi:type="dcterms:W3CDTF">2022-07-07T05:47:26Z</dcterms:modified>
</cp:coreProperties>
</file>