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9906000" cy="6858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E8B85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6" autoAdjust="0"/>
    <p:restoredTop sz="94541"/>
  </p:normalViewPr>
  <p:slideViewPr>
    <p:cSldViewPr snapToGrid="0">
      <p:cViewPr varScale="1">
        <p:scale>
          <a:sx n="109" d="100"/>
          <a:sy n="109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7733" y="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2D5EA-5553-439B-A4DA-C6BB3617A532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8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CAFB8-DB03-4EAD-AAA4-FDEEAC1B48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64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9A36D-318C-E548-A128-8F12D363627C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841375"/>
            <a:ext cx="3284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A6CE4-A064-C54E-8F2C-4D5A221FE0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263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90888" y="841375"/>
            <a:ext cx="3284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5A6CE4-A064-C54E-8F2C-4D5A221FE09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46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8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3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9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03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464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2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959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60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66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747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34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961C8-5ED9-4134-92C7-6DE704E8D063}" type="datetimeFigureOut">
              <a:rPr kumimoji="1" lang="ja-JP" altLang="en-US" smtClean="0"/>
              <a:t>2022/7/7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E18A5-B129-4C71-81E0-D10F021D35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379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3.wdp"/><Relationship Id="rId11" Type="http://schemas.microsoft.com/office/2007/relationships/hdphoto" Target="../media/hdphoto5.wdp"/><Relationship Id="rId5" Type="http://schemas.openxmlformats.org/officeDocument/2006/relationships/image" Target="../media/image6.png"/><Relationship Id="rId10" Type="http://schemas.openxmlformats.org/officeDocument/2006/relationships/image" Target="../media/image9.png"/><Relationship Id="rId4" Type="http://schemas.microsoft.com/office/2007/relationships/hdphoto" Target="../media/hdphoto2.wdp"/><Relationship Id="rId9" Type="http://schemas.microsoft.com/office/2007/relationships/hdphoto" Target="../media/hdphoto4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85553" y="2436919"/>
            <a:ext cx="9723465" cy="3091855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C2C2456-F0BA-688C-66A5-B4B8280AB8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0" b="99374" l="0" r="100000">
                        <a14:foregroundMark x1="26233" y1="83716" x2="26233" y2="83716"/>
                        <a14:foregroundMark x1="6502" y1="84969" x2="6502" y2="84969"/>
                        <a14:foregroundMark x1="84305" y1="86013" x2="84305" y2="86013"/>
                        <a14:foregroundMark x1="81839" y1="89562" x2="81839" y2="89562"/>
                        <a14:foregroundMark x1="80045" y1="91858" x2="80045" y2="91858"/>
                        <a14:foregroundMark x1="77354" y1="94572" x2="77354" y2="94572"/>
                        <a14:foregroundMark x1="76457" y1="79123" x2="76457" y2="79123"/>
                        <a14:foregroundMark x1="78027" y1="17119" x2="78027" y2="17119"/>
                        <a14:backgroundMark x1="60090" y1="72025" x2="60090" y2="72025"/>
                        <a14:backgroundMark x1="43946" y1="76409" x2="43946" y2="76409"/>
                        <a14:backgroundMark x1="5381" y1="91441" x2="5381" y2="91441"/>
                        <a14:backgroundMark x1="4709" y1="88518" x2="4709" y2="885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050" y="3354505"/>
            <a:ext cx="1854610" cy="198964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501B9D8-E23C-2749-8D56-D6392D059A5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50995">
            <a:off x="941855" y="3422137"/>
            <a:ext cx="534388" cy="53438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3287FC5-E339-9DB4-011A-2FC16F41DF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766407">
            <a:off x="648606" y="3932678"/>
            <a:ext cx="521451" cy="521451"/>
          </a:xfrm>
          <a:prstGeom prst="rect">
            <a:avLst/>
          </a:prstGeom>
        </p:spPr>
      </p:pic>
      <p:sp>
        <p:nvSpPr>
          <p:cNvPr id="8" name="角丸四角形 7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85553" y="122533"/>
            <a:ext cx="9723465" cy="872393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2" name="正方形/長方形 1"/>
          <p:cNvSpPr/>
          <p:nvPr/>
        </p:nvSpPr>
        <p:spPr>
          <a:xfrm>
            <a:off x="-16715" y="1112052"/>
            <a:ext cx="9922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3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弾道ミサイルは、発射</a:t>
            </a:r>
            <a:r>
              <a:rPr kumimoji="1" lang="ja-JP" altLang="en-US" sz="3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</a:t>
            </a:r>
            <a:r>
              <a:rPr kumimoji="1" lang="en-US" altLang="ja-JP" sz="400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10</a:t>
            </a:r>
            <a:r>
              <a:rPr kumimoji="1" lang="ja-JP" altLang="en-US" sz="4000" dirty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分もしないうち</a:t>
            </a:r>
            <a:r>
              <a:rPr kumimoji="1" lang="ja-JP" altLang="en-US" sz="400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に</a:t>
            </a:r>
            <a:endParaRPr kumimoji="1" lang="en-US" altLang="ja-JP" sz="4000" dirty="0" smtClean="0">
              <a:solidFill>
                <a:srgbClr val="FF7E79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3200" spc="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日本</a:t>
            </a:r>
            <a:r>
              <a:rPr kumimoji="1" lang="ja-JP" altLang="en-US" sz="3200" spc="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に到達する可能性があります！</a:t>
            </a:r>
            <a:endParaRPr kumimoji="1" lang="en-US" altLang="ja-JP" sz="3200" spc="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16143" y1="70464" x2="16143" y2="70464"/>
                        <a14:foregroundMark x1="6714" y1="76371" x2="6714" y2="76371"/>
                        <a14:foregroundMark x1="30429" y1="84388" x2="30429" y2="84388"/>
                        <a14:foregroundMark x1="27571" y1="91139" x2="27571" y2="91139"/>
                        <a14:foregroundMark x1="17000" y1="38819" x2="17000" y2="38819"/>
                        <a14:foregroundMark x1="33286" y1="66667" x2="33286" y2="66667"/>
                        <a14:foregroundMark x1="43286" y1="69198" x2="43286" y2="69198"/>
                        <a14:foregroundMark x1="51857" y1="56118" x2="51857" y2="56118"/>
                        <a14:foregroundMark x1="58571" y1="84810" x2="58571" y2="84810"/>
                        <a14:foregroundMark x1="57143" y1="77215" x2="57143" y2="77215"/>
                        <a14:foregroundMark x1="61857" y1="58650" x2="61857" y2="58650"/>
                        <a14:foregroundMark x1="63571" y1="67511" x2="63571" y2="67511"/>
                        <a14:foregroundMark x1="62857" y1="67089" x2="62857" y2="67089"/>
                        <a14:foregroundMark x1="61571" y1="64135" x2="61571" y2="64135"/>
                        <a14:foregroundMark x1="61286" y1="61603" x2="61286" y2="61603"/>
                        <a14:foregroundMark x1="64000" y1="73840" x2="64000" y2="73840"/>
                        <a14:foregroundMark x1="63143" y1="71730" x2="63143" y2="71730"/>
                        <a14:foregroundMark x1="63143" y1="74684" x2="63143" y2="74684"/>
                        <a14:foregroundMark x1="63143" y1="77637" x2="63143" y2="77637"/>
                        <a14:foregroundMark x1="68143" y1="65823" x2="68143" y2="65823"/>
                        <a14:foregroundMark x1="67571" y1="67511" x2="67571" y2="67511"/>
                        <a14:foregroundMark x1="66429" y1="68776" x2="66429" y2="68776"/>
                        <a14:foregroundMark x1="94000" y1="16456" x2="94000" y2="16456"/>
                        <a14:foregroundMark x1="89571" y1="35443" x2="89571" y2="35443"/>
                        <a14:foregroundMark x1="88429" y1="38819" x2="88429" y2="38819"/>
                        <a14:foregroundMark x1="88571" y1="41772" x2="88571" y2="41772"/>
                        <a14:foregroundMark x1="87857" y1="40084" x2="87857" y2="40084"/>
                        <a14:foregroundMark x1="89286" y1="39662" x2="89286" y2="39662"/>
                        <a14:foregroundMark x1="86000" y1="37131" x2="86000" y2="37131"/>
                        <a14:foregroundMark x1="95714" y1="12236" x2="95714" y2="12236"/>
                        <a14:foregroundMark x1="97571" y1="8861" x2="97571" y2="8861"/>
                        <a14:foregroundMark x1="98571" y1="11814" x2="98571" y2="11814"/>
                        <a14:foregroundMark x1="96286" y1="15190" x2="96286" y2="15190"/>
                        <a14:foregroundMark x1="94286" y1="21519" x2="94286" y2="21519"/>
                        <a14:foregroundMark x1="44571" y1="76793" x2="44571" y2="76793"/>
                        <a14:foregroundMark x1="63571" y1="29114" x2="63571" y2="29114"/>
                        <a14:foregroundMark x1="94143" y1="26582" x2="94143" y2="26582"/>
                        <a14:foregroundMark x1="92000" y1="28270" x2="92000" y2="28270"/>
                        <a14:backgroundMark x1="7000" y1="83966" x2="7000" y2="83966"/>
                        <a14:backgroundMark x1="7000" y1="92827" x2="7000" y2="92827"/>
                        <a14:backgroundMark x1="69571" y1="71308" x2="69571" y2="71308"/>
                        <a14:backgroundMark x1="69143" y1="65823" x2="69143" y2="65823"/>
                        <a14:backgroundMark x1="69000" y1="61603" x2="69000" y2="61603"/>
                        <a14:backgroundMark x1="66714" y1="60338" x2="66714" y2="60338"/>
                        <a14:backgroundMark x1="62286" y1="50633" x2="62286" y2="50633"/>
                        <a14:backgroundMark x1="59000" y1="64979" x2="59000" y2="64979"/>
                        <a14:backgroundMark x1="59429" y1="70042" x2="59429" y2="70042"/>
                        <a14:backgroundMark x1="63143" y1="82700" x2="63143" y2="82700"/>
                        <a14:backgroundMark x1="62857" y1="50633" x2="62857" y2="50633"/>
                        <a14:backgroundMark x1="62000" y1="51055" x2="62000" y2="51055"/>
                        <a14:backgroundMark x1="63286" y1="51055" x2="63286" y2="51055"/>
                        <a14:backgroundMark x1="66571" y1="58650" x2="66571" y2="58650"/>
                        <a14:backgroundMark x1="67286" y1="61181" x2="67286" y2="61181"/>
                        <a14:backgroundMark x1="66143" y1="60338" x2="66143" y2="60338"/>
                        <a14:backgroundMark x1="66143" y1="58650" x2="66143" y2="58650"/>
                        <a14:backgroundMark x1="63143" y1="64557" x2="63143" y2="64557"/>
                        <a14:backgroundMark x1="64000" y1="64135" x2="64000" y2="64135"/>
                        <a14:backgroundMark x1="60000" y1="70464" x2="60000" y2="70464"/>
                        <a14:backgroundMark x1="59286" y1="63713" x2="59286" y2="63713"/>
                        <a14:backgroundMark x1="60286" y1="78481" x2="60286" y2="78481"/>
                        <a14:backgroundMark x1="60429" y1="61603" x2="60429" y2="61603"/>
                        <a14:backgroundMark x1="64000" y1="75105" x2="64000" y2="75105"/>
                        <a14:backgroundMark x1="63429" y1="75105" x2="63429" y2="75105"/>
                        <a14:backgroundMark x1="90429" y1="30380" x2="90429" y2="30380"/>
                        <a14:backgroundMark x1="86857" y1="36287" x2="86857" y2="36287"/>
                        <a14:backgroundMark x1="89286" y1="37131" x2="89286" y2="37131"/>
                        <a14:backgroundMark x1="88714" y1="39662" x2="88714" y2="39662"/>
                        <a14:backgroundMark x1="87857" y1="41772" x2="87857" y2="41772"/>
                        <a14:backgroundMark x1="85714" y1="44726" x2="85714" y2="44726"/>
                        <a14:backgroundMark x1="85714" y1="37975" x2="85714" y2="37975"/>
                        <a14:backgroundMark x1="92714" y1="14346" x2="92714" y2="14346"/>
                        <a14:backgroundMark x1="95143" y1="17722" x2="95143" y2="17722"/>
                        <a14:backgroundMark x1="96000" y1="23207" x2="96000" y2="23207"/>
                        <a14:backgroundMark x1="94143" y1="15612" x2="94143" y2="15612"/>
                        <a14:backgroundMark x1="93429" y1="25738" x2="93429" y2="25738"/>
                        <a14:backgroundMark x1="92571" y1="28270" x2="92571" y2="2827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517" y="3130051"/>
            <a:ext cx="5130801" cy="2257425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0" y="5626600"/>
            <a:ext cx="99227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800" spc="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限られた時間の中で、</a:t>
            </a:r>
            <a:r>
              <a:rPr kumimoji="1" lang="ja-JP" altLang="en-US" sz="3600" spc="300" dirty="0" smtClean="0">
                <a:solidFill>
                  <a:srgbClr val="FF7E7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速やかな避難行動</a:t>
            </a:r>
            <a:r>
              <a:rPr kumimoji="1" lang="ja-JP" altLang="en-US" sz="2800" spc="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をとり、</a:t>
            </a:r>
            <a:endParaRPr kumimoji="1" lang="en-US" altLang="ja-JP" sz="2800" spc="3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3600" spc="300" dirty="0" smtClean="0">
                <a:solidFill>
                  <a:srgbClr val="FE8B85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正確かつ迅速な情報収集</a:t>
            </a:r>
            <a:r>
              <a:rPr kumimoji="1" lang="ja-JP" altLang="en-US" sz="2800" spc="3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に努めてください！</a:t>
            </a:r>
            <a:endParaRPr kumimoji="1" lang="en-US" altLang="ja-JP" sz="2800" spc="3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C3793DC-942F-228D-D724-4660941BB262}"/>
              </a:ext>
            </a:extLst>
          </p:cNvPr>
          <p:cNvSpPr/>
          <p:nvPr/>
        </p:nvSpPr>
        <p:spPr>
          <a:xfrm>
            <a:off x="132590" y="301990"/>
            <a:ext cx="9865608" cy="521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spc="300" dirty="0" smtClean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弾道ミサイル落下時に知っておくべきこと</a:t>
            </a:r>
            <a:endParaRPr kumimoji="1" lang="ja-JP" altLang="en-US" sz="2400" spc="300" dirty="0">
              <a:ln w="0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rgbClr val="FF7E79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25305" y="2453739"/>
            <a:ext cx="99227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弾道</a:t>
            </a:r>
            <a:r>
              <a:rPr kumimoji="1" lang="ja-JP" altLang="en-US" sz="28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ミサイルの発射と着弾のイメージ</a:t>
            </a:r>
            <a:endParaRPr kumimoji="1" lang="en-US" altLang="ja-JP" sz="2800" spc="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 flipV="1">
            <a:off x="5186150" y="3569630"/>
            <a:ext cx="519581" cy="300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5220711" y="3648247"/>
            <a:ext cx="623381" cy="283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5220711" y="3800647"/>
            <a:ext cx="775781" cy="2020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6038403" y="4236859"/>
            <a:ext cx="519581" cy="3002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 flipV="1">
            <a:off x="6072964" y="4315476"/>
            <a:ext cx="623381" cy="283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6072964" y="4467255"/>
            <a:ext cx="623381" cy="2026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7664761" y="3790212"/>
            <a:ext cx="405741" cy="1313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7623121" y="3843616"/>
            <a:ext cx="405741" cy="200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7623121" y="3888766"/>
            <a:ext cx="301430" cy="3699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6980598" y="4315476"/>
            <a:ext cx="416489" cy="338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7008823" y="4399436"/>
            <a:ext cx="26353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6980599" y="4227255"/>
            <a:ext cx="416488" cy="743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4938716" y="2563091"/>
            <a:ext cx="4870302" cy="419792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18" name="角丸四角形 17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85553" y="2551479"/>
            <a:ext cx="4310113" cy="419792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6C4A0FD2-5F4B-8789-C93B-09D975507D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041" b="96000" l="17488" r="81589">
                        <a14:foregroundMark x1="60899" y1="22449" x2="60899" y2="22449"/>
                        <a14:foregroundMark x1="48276" y1="7102" x2="48276" y2="7102"/>
                        <a14:foregroundMark x1="79557" y1="7837" x2="79557" y2="7837"/>
                        <a14:foregroundMark x1="81589" y1="30857" x2="81589" y2="30857"/>
                        <a14:foregroundMark x1="18473" y1="28816" x2="18473" y2="28816"/>
                        <a14:foregroundMark x1="17488" y1="8490" x2="17488" y2="8490"/>
                        <a14:foregroundMark x1="44212" y1="24571" x2="44212" y2="24571"/>
                        <a14:foregroundMark x1="37192" y1="19673" x2="37192" y2="19673"/>
                        <a14:foregroundMark x1="34113" y1="19020" x2="34113" y2="19020"/>
                        <a14:foregroundMark x1="50431" y1="6122" x2="50431" y2="6122"/>
                        <a14:foregroundMark x1="52956" y1="24327" x2="52956" y2="24327"/>
                        <a14:foregroundMark x1="57635" y1="21633" x2="57635" y2="21633"/>
                        <a14:foregroundMark x1="50000" y1="92082" x2="50000" y2="92082"/>
                        <a14:foregroundMark x1="64901" y1="24490" x2="64901" y2="24490"/>
                        <a14:foregroundMark x1="34791" y1="28816" x2="34791" y2="28816"/>
                        <a14:foregroundMark x1="50000" y1="96000" x2="50000" y2="96000"/>
                        <a14:foregroundMark x1="61022" y1="23918" x2="61022" y2="239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02" r="11816"/>
          <a:stretch/>
        </p:blipFill>
        <p:spPr>
          <a:xfrm>
            <a:off x="1357625" y="3118474"/>
            <a:ext cx="1590471" cy="1531969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C09E2BF-0C4D-FA08-29EC-C19177F428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931" b="95843" l="9931" r="89915">
                        <a14:foregroundMark x1="29638" y1="23018" x2="29638" y2="23018"/>
                        <a14:foregroundMark x1="27329" y1="16551" x2="27329" y2="16551"/>
                        <a14:foregroundMark x1="22633" y1="12163" x2="22633" y2="12163"/>
                        <a14:foregroundMark x1="73364" y1="79985" x2="73364" y2="79985"/>
                        <a14:foregroundMark x1="77213" y1="85835" x2="77213" y2="85835"/>
                        <a14:foregroundMark x1="80446" y1="90839" x2="80446" y2="90839"/>
                        <a14:foregroundMark x1="70747" y1="95843" x2="70747" y2="958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51" y="4895141"/>
            <a:ext cx="1406977" cy="1406977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7156B86C-5419-8AF4-AB8A-405105D351E4}"/>
              </a:ext>
            </a:extLst>
          </p:cNvPr>
          <p:cNvSpPr/>
          <p:nvPr/>
        </p:nvSpPr>
        <p:spPr>
          <a:xfrm>
            <a:off x="76983" y="1100335"/>
            <a:ext cx="97234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spc="-1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国民の皆様へ</a:t>
            </a:r>
            <a:r>
              <a:rPr lang="en-US" altLang="ja-JP" sz="4000" spc="-15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『</a:t>
            </a:r>
            <a:r>
              <a:rPr lang="en-US" altLang="ja-JP" sz="4000" spc="-150" dirty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J</a:t>
            </a:r>
            <a:r>
              <a:rPr lang="ja-JP" altLang="en-US" sz="4000" spc="-150" dirty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アラート</a:t>
            </a:r>
            <a:r>
              <a:rPr lang="en-US" altLang="ja-JP" sz="4000" spc="-150" dirty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』</a:t>
            </a:r>
            <a:r>
              <a:rPr lang="ja-JP" altLang="en-US" sz="280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2800" spc="-1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通して、あらゆる手段で</a:t>
            </a:r>
            <a:endParaRPr lang="en-US" altLang="ja-JP" sz="3200" spc="-1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000" spc="70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『</a:t>
            </a:r>
            <a:r>
              <a:rPr lang="ja-JP" altLang="en-US" sz="4000" spc="70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緊急情報</a:t>
            </a:r>
            <a:r>
              <a:rPr lang="en-US" altLang="ja-JP" sz="4000" spc="700" dirty="0" smtClean="0">
                <a:solidFill>
                  <a:srgbClr val="FF7E79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』</a:t>
            </a:r>
            <a:r>
              <a:rPr lang="ja-JP" altLang="en-US" sz="2800" spc="7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2800" spc="7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瞬時に伝達されます！</a:t>
            </a:r>
            <a:endParaRPr lang="ja-JP" altLang="en-US" sz="2800" u="sng" spc="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6DA1C12-78FF-864A-6B97-FA3ABB31D15A}"/>
              </a:ext>
            </a:extLst>
          </p:cNvPr>
          <p:cNvSpPr txBox="1"/>
          <p:nvPr/>
        </p:nvSpPr>
        <p:spPr>
          <a:xfrm>
            <a:off x="5351153" y="3658397"/>
            <a:ext cx="405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15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ミサイル発射。ミサイル発射</a:t>
            </a:r>
            <a:r>
              <a:rPr lang="ja-JP" altLang="en-US" sz="1600" spc="1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。</a:t>
            </a:r>
            <a:endParaRPr lang="en-US" altLang="ja-JP" sz="1600" spc="150" dirty="0" smtClean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600" spc="150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北朝鮮</a:t>
            </a:r>
            <a:r>
              <a:rPr lang="ja-JP" altLang="en-US" sz="1600" spc="15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からミサイルが発射されたものとみられます。建物の中、又は地下に避難して下さい。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9469E20-5194-8003-D16A-FBEA946211F1}"/>
              </a:ext>
            </a:extLst>
          </p:cNvPr>
          <p:cNvSpPr txBox="1"/>
          <p:nvPr/>
        </p:nvSpPr>
        <p:spPr>
          <a:xfrm>
            <a:off x="5351153" y="5302433"/>
            <a:ext cx="42363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pc="15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直ちに避難。直ちに避難。</a:t>
            </a:r>
            <a:endParaRPr lang="en-US" altLang="ja-JP" sz="1600" spc="15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r>
              <a:rPr lang="ja-JP" altLang="en-US" sz="1600" spc="15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直ちに建物の中、又は地下に避難してください。ミサイルが、●時●分頃、●●県周辺に落下するものとみられます。直ちに避難してください。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9934ED91-C817-0B43-14C0-3297FAB9E0DD}"/>
              </a:ext>
            </a:extLst>
          </p:cNvPr>
          <p:cNvSpPr/>
          <p:nvPr/>
        </p:nvSpPr>
        <p:spPr>
          <a:xfrm>
            <a:off x="949008" y="2655502"/>
            <a:ext cx="2621505" cy="386884"/>
          </a:xfrm>
          <a:prstGeom prst="roundRect">
            <a:avLst>
              <a:gd name="adj" fmla="val 452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297" bIns="71297" rtlCol="0" anchor="ctr"/>
          <a:lstStyle/>
          <a:p>
            <a:pPr algn="ctr"/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多様な伝達手段 （例）</a:t>
            </a:r>
            <a:endParaRPr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7A4A0A09-042D-B1CE-559A-75423E1D5C3A}"/>
              </a:ext>
            </a:extLst>
          </p:cNvPr>
          <p:cNvSpPr/>
          <p:nvPr/>
        </p:nvSpPr>
        <p:spPr>
          <a:xfrm>
            <a:off x="5901884" y="2660655"/>
            <a:ext cx="2943966" cy="381731"/>
          </a:xfrm>
          <a:prstGeom prst="roundRect">
            <a:avLst>
              <a:gd name="adj" fmla="val 4526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1297" bIns="71297" rtlCol="0" anchor="ctr"/>
          <a:lstStyle/>
          <a:p>
            <a:pPr algn="ctr"/>
            <a:r>
              <a:rPr lang="en-US" altLang="ja-JP" sz="1600" dirty="0" smtClean="0">
                <a:solidFill>
                  <a:srgbClr val="FF7E7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『J</a:t>
            </a:r>
            <a:r>
              <a:rPr lang="ja-JP" altLang="en-US" sz="1600" dirty="0" smtClean="0">
                <a:solidFill>
                  <a:srgbClr val="FF7E7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アラート</a:t>
            </a:r>
            <a:r>
              <a:rPr lang="en-US" altLang="ja-JP" sz="1600" dirty="0" smtClean="0">
                <a:solidFill>
                  <a:srgbClr val="FF7E7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  <a:r>
              <a:rPr lang="ja-JP" altLang="en-US" sz="16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のメッセージ （例）</a:t>
            </a:r>
            <a:endParaRPr lang="ja-JP" altLang="en-US" sz="16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093F1D9C-1E46-7A3D-1F90-0F89B9667F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45850" y="2750228"/>
            <a:ext cx="741677" cy="729925"/>
          </a:xfrm>
          <a:prstGeom prst="rect">
            <a:avLst/>
          </a:prstGeom>
        </p:spPr>
      </p:pic>
      <p:sp>
        <p:nvSpPr>
          <p:cNvPr id="38" name="角丸四角形 37">
            <a:extLst>
              <a:ext uri="{FF2B5EF4-FFF2-40B4-BE49-F238E27FC236}">
                <a16:creationId xmlns:a16="http://schemas.microsoft.com/office/drawing/2014/main" id="{8D0C2DF8-42DC-CC47-ED7E-8A9EF523F206}"/>
              </a:ext>
            </a:extLst>
          </p:cNvPr>
          <p:cNvSpPr/>
          <p:nvPr/>
        </p:nvSpPr>
        <p:spPr>
          <a:xfrm>
            <a:off x="5255842" y="3623388"/>
            <a:ext cx="4331685" cy="1076904"/>
          </a:xfrm>
          <a:prstGeom prst="roundRect">
            <a:avLst>
              <a:gd name="adj" fmla="val 1094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8D0C2DF8-42DC-CC47-ED7E-8A9EF523F206}"/>
              </a:ext>
            </a:extLst>
          </p:cNvPr>
          <p:cNvSpPr/>
          <p:nvPr/>
        </p:nvSpPr>
        <p:spPr>
          <a:xfrm>
            <a:off x="5255842" y="5232884"/>
            <a:ext cx="4331685" cy="1392987"/>
          </a:xfrm>
          <a:prstGeom prst="roundRect">
            <a:avLst>
              <a:gd name="adj" fmla="val 10949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40" name="角丸四角形 39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85553" y="122533"/>
            <a:ext cx="9723465" cy="872393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9BC9B388-5745-2D49-FEAF-9D9BE45DDABD}"/>
              </a:ext>
            </a:extLst>
          </p:cNvPr>
          <p:cNvSpPr/>
          <p:nvPr/>
        </p:nvSpPr>
        <p:spPr>
          <a:xfrm>
            <a:off x="168683" y="332140"/>
            <a:ext cx="9723465" cy="4028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spc="130" dirty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もしも、</a:t>
            </a:r>
            <a:r>
              <a:rPr lang="ja-JP" altLang="en-US" sz="3600" spc="130" dirty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日本に飛来する可能性があったら・・・</a:t>
            </a:r>
            <a:endParaRPr lang="ja-JP" altLang="en-US" sz="2400" spc="130" dirty="0">
              <a:ln w="0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rgbClr val="FF7E79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07D3595E-8991-77ED-CE03-C47E1916993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992" b="98817" l="2822" r="89961">
                        <a14:foregroundMark x1="2822" y1="29690" x2="2822" y2="29690"/>
                        <a14:foregroundMark x1="36417" y1="86093" x2="36417" y2="86093"/>
                        <a14:foregroundMark x1="41175" y1="94984" x2="41175" y2="94984"/>
                        <a14:foregroundMark x1="47671" y1="98817" x2="47671" y2="9881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767" y="5088788"/>
            <a:ext cx="1296839" cy="104243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255843" y="3268139"/>
            <a:ext cx="1283504" cy="288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dirty="0" smtClean="0"/>
              <a:t>J</a:t>
            </a:r>
            <a:r>
              <a:rPr kumimoji="1" lang="ja-JP" altLang="en-US" sz="1400" dirty="0" smtClean="0"/>
              <a:t>アラート①</a:t>
            </a:r>
            <a:endParaRPr kumimoji="1"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255842" y="4879140"/>
            <a:ext cx="1283504" cy="2881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tIns="36000" bIns="36000" rtlCol="0">
            <a:spAutoFit/>
          </a:bodyPr>
          <a:lstStyle/>
          <a:p>
            <a:pPr algn="ctr"/>
            <a:r>
              <a:rPr kumimoji="1" lang="en-US" altLang="ja-JP" sz="1400" dirty="0" smtClean="0"/>
              <a:t>J</a:t>
            </a:r>
            <a:r>
              <a:rPr kumimoji="1" lang="ja-JP" altLang="en-US" sz="1400" dirty="0" smtClean="0"/>
              <a:t>アラート②</a:t>
            </a:r>
            <a:endParaRPr kumimoji="1" lang="ja-JP" altLang="en-US" sz="1400" dirty="0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3E69F96-01A7-96BB-AB04-73821A4B3285}"/>
              </a:ext>
            </a:extLst>
          </p:cNvPr>
          <p:cNvSpPr txBox="1"/>
          <p:nvPr/>
        </p:nvSpPr>
        <p:spPr>
          <a:xfrm>
            <a:off x="1147052" y="4665187"/>
            <a:ext cx="2197027" cy="428403"/>
          </a:xfrm>
          <a:prstGeom prst="rect">
            <a:avLst/>
          </a:prstGeom>
          <a:noFill/>
          <a:ln w="57150">
            <a:noFill/>
          </a:ln>
        </p:spPr>
        <p:txBody>
          <a:bodyPr wrap="square" lIns="29250" tIns="29250" rIns="29250" bIns="29250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防災行政無線のサイレン鳴動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とともにメッセージを伝達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3E69F96-01A7-96BB-AB04-73821A4B3285}"/>
              </a:ext>
            </a:extLst>
          </p:cNvPr>
          <p:cNvSpPr txBox="1"/>
          <p:nvPr/>
        </p:nvSpPr>
        <p:spPr>
          <a:xfrm>
            <a:off x="251374" y="6269987"/>
            <a:ext cx="1996783" cy="428403"/>
          </a:xfrm>
          <a:prstGeom prst="rect">
            <a:avLst/>
          </a:prstGeom>
          <a:noFill/>
          <a:ln w="57150">
            <a:noFill/>
          </a:ln>
        </p:spPr>
        <p:txBody>
          <a:bodyPr wrap="square" lIns="29250" tIns="29250" rIns="29250" bIns="29250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携帯電話の緊急速報メール</a:t>
            </a:r>
            <a:endParaRPr kumimoji="1" lang="en-US" altLang="ja-JP" sz="1200" dirty="0" smtClean="0">
              <a:latin typeface="+mn-ea"/>
            </a:endParaRPr>
          </a:p>
          <a:p>
            <a:r>
              <a:rPr kumimoji="1" lang="ja-JP" altLang="en-US" sz="1200" dirty="0" smtClean="0">
                <a:latin typeface="+mn-ea"/>
              </a:rPr>
              <a:t>によりメッセージを伝達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3E69F96-01A7-96BB-AB04-73821A4B3285}"/>
              </a:ext>
            </a:extLst>
          </p:cNvPr>
          <p:cNvSpPr txBox="1"/>
          <p:nvPr/>
        </p:nvSpPr>
        <p:spPr>
          <a:xfrm>
            <a:off x="2265989" y="6302118"/>
            <a:ext cx="2093623" cy="428403"/>
          </a:xfrm>
          <a:prstGeom prst="rect">
            <a:avLst/>
          </a:prstGeom>
          <a:noFill/>
          <a:ln w="57150">
            <a:noFill/>
          </a:ln>
        </p:spPr>
        <p:txBody>
          <a:bodyPr wrap="square" lIns="29250" tIns="29250" rIns="29250" bIns="29250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テレビやラジオなどのマスメディアでメッセージを放送</a:t>
            </a:r>
            <a:endParaRPr kumimoji="1" lang="en-US" altLang="ja-JP" sz="1200" dirty="0" smtClean="0">
              <a:latin typeface="+mn-ea"/>
            </a:endParaRP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93B00761-881F-B431-B78A-4134498C53B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920" b="96350" l="0" r="98540">
                        <a14:foregroundMark x1="16667" y1="38833" x2="16667" y2="38833"/>
                        <a14:foregroundMark x1="75667" y1="37333" x2="75667" y2="37333"/>
                        <a14:foregroundMark x1="6500" y1="87667" x2="6500" y2="87667"/>
                        <a14:foregroundMark x1="81167" y1="91833" x2="81167" y2="91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5" y="5645435"/>
            <a:ext cx="567883" cy="56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9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>
            <a:extLst>
              <a:ext uri="{FF2B5EF4-FFF2-40B4-BE49-F238E27FC236}">
                <a16:creationId xmlns:a16="http://schemas.microsoft.com/office/drawing/2014/main" id="{7CEE2BCC-D676-79A0-6EA7-B64D1349FE5E}"/>
              </a:ext>
            </a:extLst>
          </p:cNvPr>
          <p:cNvSpPr/>
          <p:nvPr/>
        </p:nvSpPr>
        <p:spPr>
          <a:xfrm>
            <a:off x="87930" y="5689111"/>
            <a:ext cx="2442028" cy="1016490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7CEE2BCC-D676-79A0-6EA7-B64D1349FE5E}"/>
              </a:ext>
            </a:extLst>
          </p:cNvPr>
          <p:cNvSpPr/>
          <p:nvPr/>
        </p:nvSpPr>
        <p:spPr>
          <a:xfrm>
            <a:off x="5107461" y="2667161"/>
            <a:ext cx="2215598" cy="274996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7CEE2BCC-D676-79A0-6EA7-B64D1349FE5E}"/>
              </a:ext>
            </a:extLst>
          </p:cNvPr>
          <p:cNvSpPr/>
          <p:nvPr/>
        </p:nvSpPr>
        <p:spPr>
          <a:xfrm>
            <a:off x="7560760" y="2687806"/>
            <a:ext cx="2215598" cy="274996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36" name="角丸四角形 35">
            <a:extLst>
              <a:ext uri="{FF2B5EF4-FFF2-40B4-BE49-F238E27FC236}">
                <a16:creationId xmlns:a16="http://schemas.microsoft.com/office/drawing/2014/main" id="{7CEE2BCC-D676-79A0-6EA7-B64D1349FE5E}"/>
              </a:ext>
            </a:extLst>
          </p:cNvPr>
          <p:cNvSpPr/>
          <p:nvPr/>
        </p:nvSpPr>
        <p:spPr>
          <a:xfrm>
            <a:off x="116115" y="2687806"/>
            <a:ext cx="2215598" cy="274996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7CEE2BCC-D676-79A0-6EA7-B64D1349FE5E}"/>
              </a:ext>
            </a:extLst>
          </p:cNvPr>
          <p:cNvSpPr/>
          <p:nvPr/>
        </p:nvSpPr>
        <p:spPr>
          <a:xfrm>
            <a:off x="2597663" y="2687807"/>
            <a:ext cx="2215598" cy="2749967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65EA747-E462-2353-3EC7-49ABB606F3F9}"/>
              </a:ext>
            </a:extLst>
          </p:cNvPr>
          <p:cNvSpPr/>
          <p:nvPr/>
        </p:nvSpPr>
        <p:spPr>
          <a:xfrm>
            <a:off x="318715" y="2790865"/>
            <a:ext cx="1842634" cy="3233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屋外</a:t>
            </a:r>
            <a:r>
              <a:rPr kumimoji="1" lang="ja-JP" altLang="en-US" sz="105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にいる場合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7850436-D001-8F05-E485-DC4DC0520DCC}"/>
              </a:ext>
            </a:extLst>
          </p:cNvPr>
          <p:cNvSpPr/>
          <p:nvPr/>
        </p:nvSpPr>
        <p:spPr>
          <a:xfrm>
            <a:off x="2731994" y="2790865"/>
            <a:ext cx="1962183" cy="33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建物</a:t>
            </a:r>
            <a:r>
              <a:rPr kumimoji="1"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kumimoji="1"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ない</a:t>
            </a:r>
            <a:r>
              <a:rPr kumimoji="1"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場合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2CF89D4D-B26F-F469-9124-FD596ED843DA}"/>
              </a:ext>
            </a:extLst>
          </p:cNvPr>
          <p:cNvSpPr/>
          <p:nvPr/>
        </p:nvSpPr>
        <p:spPr>
          <a:xfrm>
            <a:off x="5342387" y="2790865"/>
            <a:ext cx="1787681" cy="330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屋内</a:t>
            </a:r>
            <a:r>
              <a:rPr kumimoji="1"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にいる場合</a:t>
            </a:r>
            <a:endParaRPr kumimoji="1" lang="ja-JP" altLang="en-US" sz="1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4B468505-1344-A8E8-0D34-4AA1A25FE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23"/>
          <a:stretch/>
        </p:blipFill>
        <p:spPr>
          <a:xfrm>
            <a:off x="318715" y="4092013"/>
            <a:ext cx="1728788" cy="122867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6B4B155-BAAC-1EC0-D268-E286CBB1B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415" y="4210512"/>
            <a:ext cx="1718098" cy="1110174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6466AF-7764-9BB6-D473-51D293D0CCFA}"/>
              </a:ext>
            </a:extLst>
          </p:cNvPr>
          <p:cNvSpPr txBox="1"/>
          <p:nvPr/>
        </p:nvSpPr>
        <p:spPr>
          <a:xfrm>
            <a:off x="238483" y="3185041"/>
            <a:ext cx="19507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近くの建物の中</a:t>
            </a:r>
            <a:endParaRPr kumimoji="1" lang="en-US" altLang="ja-JP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z="1100" dirty="0">
                <a:latin typeface="HGSGothicE" panose="020B0900000000000000" pitchFamily="34" charset="-128"/>
                <a:ea typeface="HGSGothicE" panose="020B0900000000000000" pitchFamily="34" charset="-128"/>
              </a:rPr>
              <a:t>（できれば頑丈な建物）</a:t>
            </a:r>
            <a:endParaRPr kumimoji="1" lang="en-US" altLang="ja-JP" sz="1100" dirty="0"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z="1100" dirty="0">
                <a:latin typeface="HGSGothicE" panose="020B0900000000000000" pitchFamily="34" charset="-128"/>
                <a:ea typeface="HGSGothicE" panose="020B0900000000000000" pitchFamily="34" charset="-128"/>
              </a:rPr>
              <a:t>または　</a:t>
            </a:r>
            <a:r>
              <a:rPr kumimoji="1" lang="ja-JP" altLang="en-US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地下へ</a:t>
            </a:r>
            <a:endParaRPr kumimoji="1" lang="ja-JP" altLang="en-US" sz="1100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1491F98-E927-E2A2-1E7E-7A7FB78BAA14}"/>
              </a:ext>
            </a:extLst>
          </p:cNvPr>
          <p:cNvSpPr txBox="1"/>
          <p:nvPr/>
        </p:nvSpPr>
        <p:spPr>
          <a:xfrm>
            <a:off x="2463817" y="3185041"/>
            <a:ext cx="247270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物陰に身を隠す</a:t>
            </a:r>
            <a:endParaRPr kumimoji="1" lang="en-US" altLang="ja-JP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z="1100" dirty="0">
                <a:latin typeface="HGSGothicE" panose="020B0900000000000000" pitchFamily="34" charset="-128"/>
                <a:ea typeface="HGSGothicE" panose="020B0900000000000000" pitchFamily="34" charset="-128"/>
              </a:rPr>
              <a:t>または</a:t>
            </a:r>
            <a:endParaRPr kumimoji="1" lang="en-US" altLang="ja-JP" sz="1100" dirty="0"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pc="-150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地面に伏せ</a:t>
            </a:r>
            <a:r>
              <a:rPr kumimoji="1" lang="ja-JP" altLang="en-US" spc="-150" dirty="0" smtClean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頭部を</a:t>
            </a:r>
            <a:r>
              <a:rPr kumimoji="1" lang="ja-JP" altLang="en-US" spc="-150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守る</a:t>
            </a:r>
            <a:endParaRPr kumimoji="1" lang="ja-JP" altLang="en-US" sz="1100" spc="-150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065EA747-E462-2353-3EC7-49ABB606F3F9}"/>
              </a:ext>
            </a:extLst>
          </p:cNvPr>
          <p:cNvSpPr/>
          <p:nvPr/>
        </p:nvSpPr>
        <p:spPr>
          <a:xfrm>
            <a:off x="7738251" y="2790228"/>
            <a:ext cx="1901543" cy="30757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車内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kumimoji="1" lang="ja-JP" altLang="en-US" sz="105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いる場合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4B468505-1344-A8E8-0D34-4AA1A25FEC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5207" b="2176"/>
          <a:stretch/>
        </p:blipFill>
        <p:spPr>
          <a:xfrm>
            <a:off x="7811917" y="4151316"/>
            <a:ext cx="779534" cy="528155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B56466AF-7764-9BB6-D473-51D293D0CCFA}"/>
              </a:ext>
            </a:extLst>
          </p:cNvPr>
          <p:cNvSpPr txBox="1"/>
          <p:nvPr/>
        </p:nvSpPr>
        <p:spPr>
          <a:xfrm>
            <a:off x="7831947" y="3185041"/>
            <a:ext cx="171414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車から降りて</a:t>
            </a:r>
            <a:endParaRPr kumimoji="1" lang="en-US" altLang="ja-JP" dirty="0" smtClean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z="1100" dirty="0" smtClean="0">
                <a:latin typeface="HGSGothicE" panose="020B0900000000000000" pitchFamily="34" charset="-128"/>
                <a:ea typeface="HGSGothicE" panose="020B0900000000000000" pitchFamily="34" charset="-128"/>
              </a:rPr>
              <a:t>状況に応じた</a:t>
            </a:r>
            <a:endParaRPr kumimoji="1" lang="en-US" altLang="ja-JP" sz="1100" dirty="0" smtClean="0"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避難行動を</a:t>
            </a:r>
            <a:endParaRPr kumimoji="1" lang="ja-JP" altLang="en-US" sz="1100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76B4B155-BAAC-1EC0-D268-E286CBB1B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300" y="4800908"/>
            <a:ext cx="804405" cy="519778"/>
          </a:xfrm>
          <a:prstGeom prst="rect">
            <a:avLst/>
          </a:prstGeom>
        </p:spPr>
      </p:pic>
      <p:pic>
        <p:nvPicPr>
          <p:cNvPr id="32" name="図 3"/>
          <p:cNvPicPr>
            <a:picLocks noChangeAspect="1"/>
          </p:cNvPicPr>
          <p:nvPr/>
        </p:nvPicPr>
        <p:blipFill rotWithShape="1">
          <a:blip r:embed="rId4"/>
          <a:srcRect l="12468" r="11680"/>
          <a:stretch/>
        </p:blipFill>
        <p:spPr>
          <a:xfrm>
            <a:off x="9048598" y="4340546"/>
            <a:ext cx="651165" cy="858455"/>
          </a:xfrm>
          <a:prstGeom prst="rect">
            <a:avLst/>
          </a:prstGeom>
        </p:spPr>
      </p:pic>
      <p:sp>
        <p:nvSpPr>
          <p:cNvPr id="33" name="下矢印 32"/>
          <p:cNvSpPr/>
          <p:nvPr/>
        </p:nvSpPr>
        <p:spPr>
          <a:xfrm rot="5400000">
            <a:off x="8613744" y="4709842"/>
            <a:ext cx="430815" cy="182131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角丸四角形 33">
            <a:extLst>
              <a:ext uri="{FF2B5EF4-FFF2-40B4-BE49-F238E27FC236}">
                <a16:creationId xmlns:a16="http://schemas.microsoft.com/office/drawing/2014/main" id="{185E1C34-AA09-0365-8823-A0FC9E6318A2}"/>
              </a:ext>
            </a:extLst>
          </p:cNvPr>
          <p:cNvSpPr/>
          <p:nvPr/>
        </p:nvSpPr>
        <p:spPr>
          <a:xfrm>
            <a:off x="85553" y="122533"/>
            <a:ext cx="9723465" cy="872393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189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3793DC-942F-228D-D724-4660941BB262}"/>
              </a:ext>
            </a:extLst>
          </p:cNvPr>
          <p:cNvSpPr/>
          <p:nvPr/>
        </p:nvSpPr>
        <p:spPr>
          <a:xfrm>
            <a:off x="116115" y="261859"/>
            <a:ext cx="9865608" cy="5214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spc="-150" dirty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メッセージが聞こえたら</a:t>
            </a:r>
            <a:r>
              <a:rPr kumimoji="1" lang="ja-JP" altLang="en-US" sz="2400" spc="-150" dirty="0" smtClean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、</a:t>
            </a:r>
            <a:r>
              <a:rPr kumimoji="1" lang="ja-JP" altLang="en-US" sz="3600" spc="-150" dirty="0" smtClean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落ち着いて</a:t>
            </a:r>
            <a:r>
              <a:rPr kumimoji="1" lang="ja-JP" altLang="en-US" sz="3600" spc="-150" dirty="0">
                <a:ln w="0">
                  <a:solidFill>
                    <a:schemeClr val="accent2">
                      <a:lumMod val="20000"/>
                      <a:lumOff val="80000"/>
                    </a:schemeClr>
                  </a:solidFill>
                </a:ln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、直ちに避難行動を！</a:t>
            </a:r>
            <a:endParaRPr kumimoji="1" lang="ja-JP" altLang="en-US" sz="2400" spc="-150" dirty="0">
              <a:ln w="0">
                <a:solidFill>
                  <a:schemeClr val="accent2">
                    <a:lumMod val="20000"/>
                    <a:lumOff val="80000"/>
                  </a:schemeClr>
                </a:solidFill>
              </a:ln>
              <a:solidFill>
                <a:srgbClr val="FF7E79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1C8842-7ECA-2520-78AF-029DE59A7CC6}"/>
              </a:ext>
            </a:extLst>
          </p:cNvPr>
          <p:cNvSpPr txBox="1"/>
          <p:nvPr/>
        </p:nvSpPr>
        <p:spPr>
          <a:xfrm>
            <a:off x="5101939" y="3185041"/>
            <a:ext cx="2217417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窓から離れる</a:t>
            </a:r>
            <a:endParaRPr kumimoji="1" lang="en-US" altLang="ja-JP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sz="1100" dirty="0">
                <a:latin typeface="HGSGothicE" panose="020B0900000000000000" pitchFamily="34" charset="-128"/>
                <a:ea typeface="HGSGothicE" panose="020B0900000000000000" pitchFamily="34" charset="-128"/>
              </a:rPr>
              <a:t>または</a:t>
            </a:r>
            <a:endParaRPr kumimoji="1" lang="en-US" altLang="ja-JP" sz="1100" dirty="0">
              <a:latin typeface="HGSGothicE" panose="020B0900000000000000" pitchFamily="34" charset="-128"/>
              <a:ea typeface="HGSGothicE" panose="020B0900000000000000" pitchFamily="34" charset="-128"/>
            </a:endParaRPr>
          </a:p>
          <a:p>
            <a:pPr algn="ctr"/>
            <a:r>
              <a:rPr kumimoji="1" lang="ja-JP" altLang="en-US" dirty="0">
                <a:solidFill>
                  <a:srgbClr val="FF7E79"/>
                </a:solidFill>
                <a:latin typeface="HGSGothicE" panose="020B0900000000000000" pitchFamily="34" charset="-128"/>
                <a:ea typeface="HGSGothicE" panose="020B0900000000000000" pitchFamily="34" charset="-128"/>
              </a:rPr>
              <a:t>窓がない部屋へ</a:t>
            </a:r>
            <a:endParaRPr kumimoji="1" lang="ja-JP" altLang="en-US" sz="1100" dirty="0">
              <a:solidFill>
                <a:srgbClr val="FF7E79"/>
              </a:solidFill>
              <a:latin typeface="HGSGothicE" panose="020B0900000000000000" pitchFamily="34" charset="-128"/>
              <a:ea typeface="HGSGothicE" panose="020B0900000000000000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A04A5B09-33F7-79A4-ADB3-DFDCBDDDFC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6218" y="4186263"/>
            <a:ext cx="1586046" cy="1012348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51CF232-E1B4-5D1E-A25F-E7868A98C2DF}"/>
              </a:ext>
            </a:extLst>
          </p:cNvPr>
          <p:cNvSpPr txBox="1"/>
          <p:nvPr/>
        </p:nvSpPr>
        <p:spPr>
          <a:xfrm>
            <a:off x="-16480" y="1084065"/>
            <a:ext cx="9906000" cy="1467391"/>
          </a:xfrm>
          <a:prstGeom prst="rect">
            <a:avLst/>
          </a:prstGeom>
          <a:noFill/>
          <a:ln w="57150">
            <a:noFill/>
          </a:ln>
        </p:spPr>
        <p:txBody>
          <a:bodyPr wrap="square" tIns="117000" bIns="117000" rtlCol="0">
            <a:spAutoFit/>
          </a:bodyPr>
          <a:lstStyle/>
          <a:p>
            <a:pPr algn="ctr"/>
            <a:r>
              <a:rPr lang="ja-JP" altLang="en-US" sz="4000" spc="-15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爆風</a:t>
            </a:r>
            <a:r>
              <a:rPr lang="ja-JP" altLang="en-US" sz="325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r>
              <a:rPr lang="ja-JP" altLang="en-US" sz="4000" spc="-15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破片</a:t>
            </a:r>
            <a:r>
              <a:rPr lang="ja-JP" altLang="en-US" sz="325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などから身を守るため</a:t>
            </a:r>
            <a:r>
              <a:rPr lang="ja-JP" altLang="en-US" sz="3250" spc="-15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、状況</a:t>
            </a:r>
            <a:r>
              <a:rPr lang="ja-JP" altLang="en-US" sz="3250" spc="-15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に応じた</a:t>
            </a:r>
            <a:endParaRPr lang="en-US" altLang="ja-JP" sz="3250" spc="-15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000" spc="600" dirty="0">
                <a:solidFill>
                  <a:srgbClr val="FE8B85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「避難行動」</a:t>
            </a:r>
            <a:r>
              <a:rPr lang="ja-JP" altLang="en-US" sz="3250" spc="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をとることが重要</a:t>
            </a:r>
            <a:r>
              <a:rPr lang="ja-JP" altLang="en-US" sz="3250" spc="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です！</a:t>
            </a:r>
            <a:endParaRPr lang="en-US" altLang="ja-JP" sz="3250" spc="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8A122BF3-D804-4005-5F6B-025A586CAA1B}"/>
              </a:ext>
            </a:extLst>
          </p:cNvPr>
          <p:cNvSpPr/>
          <p:nvPr/>
        </p:nvSpPr>
        <p:spPr>
          <a:xfrm>
            <a:off x="2871273" y="5689111"/>
            <a:ext cx="6905085" cy="1016490"/>
          </a:xfrm>
          <a:prstGeom prst="roundRect">
            <a:avLst>
              <a:gd name="adj" fmla="val 560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DCE7830A-39A8-07B4-B799-69516090B5AE}"/>
              </a:ext>
            </a:extLst>
          </p:cNvPr>
          <p:cNvSpPr/>
          <p:nvPr/>
        </p:nvSpPr>
        <p:spPr>
          <a:xfrm>
            <a:off x="3008675" y="5832764"/>
            <a:ext cx="1685502" cy="3093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屋外に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いる場合</a:t>
            </a:r>
            <a:endParaRPr kumimoji="1"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80E6F35-B497-AE13-4863-286049E53CB3}"/>
              </a:ext>
            </a:extLst>
          </p:cNvPr>
          <p:cNvSpPr/>
          <p:nvPr/>
        </p:nvSpPr>
        <p:spPr>
          <a:xfrm>
            <a:off x="3008675" y="6285771"/>
            <a:ext cx="1704673" cy="3279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屋内に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いる場合</a:t>
            </a:r>
            <a:endParaRPr kumimoji="1" lang="ja-JP" altLang="en-US" sz="12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6BC9A3E-55DF-277D-39EA-3D665B55A07E}"/>
              </a:ext>
            </a:extLst>
          </p:cNvPr>
          <p:cNvSpPr txBox="1"/>
          <p:nvPr/>
        </p:nvSpPr>
        <p:spPr>
          <a:xfrm>
            <a:off x="3551" y="5843413"/>
            <a:ext cx="2547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もしも、ミサイルが</a:t>
            </a:r>
            <a:endParaRPr kumimoji="1" lang="en-US" altLang="ja-JP" sz="2000" dirty="0" smtClean="0">
              <a:solidFill>
                <a:srgbClr val="FF7E79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rgbClr val="FF7E79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近くに落下したら？</a:t>
            </a:r>
            <a:endParaRPr kumimoji="1" lang="ja-JP" altLang="en-US" sz="1600" dirty="0">
              <a:solidFill>
                <a:srgbClr val="FF7E79"/>
              </a:solidFill>
              <a:latin typeface="AR Pゴシック体S" panose="020B0A00000000000000" pitchFamily="50" charset="-128"/>
              <a:ea typeface="AR Pゴシック体S" panose="020B0A00000000000000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FD8C672-D5EF-37BC-1DAA-FFEB035FE62D}"/>
              </a:ext>
            </a:extLst>
          </p:cNvPr>
          <p:cNvSpPr txBox="1"/>
          <p:nvPr/>
        </p:nvSpPr>
        <p:spPr>
          <a:xfrm>
            <a:off x="4790035" y="5761502"/>
            <a:ext cx="4783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口と鼻をハンカチで覆い、現場から直ちに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離れ密閉性の高い屋内</a:t>
            </a:r>
            <a:endParaRPr kumimoji="1"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E192157-F8E1-78C8-5DAD-B833CF6E11BC}"/>
              </a:ext>
            </a:extLst>
          </p:cNvPr>
          <p:cNvSpPr txBox="1"/>
          <p:nvPr/>
        </p:nvSpPr>
        <p:spPr>
          <a:xfrm>
            <a:off x="4801522" y="5976054"/>
            <a:ext cx="3687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また</a:t>
            </a:r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は風上へ避難する。</a:t>
            </a:r>
            <a:endParaRPr kumimoji="1" lang="ja-JP" altLang="en-US" sz="11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DF3462D-EFC4-70DC-67B2-8C97437C5CC5}"/>
              </a:ext>
            </a:extLst>
          </p:cNvPr>
          <p:cNvSpPr txBox="1"/>
          <p:nvPr/>
        </p:nvSpPr>
        <p:spPr>
          <a:xfrm>
            <a:off x="4801522" y="6323530"/>
            <a:ext cx="4898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換気扇を止め、窓を閉め、目張りをして室内</a:t>
            </a:r>
            <a:r>
              <a:rPr kumimoji="1"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を密閉する。</a:t>
            </a:r>
            <a:endParaRPr kumimoji="1" lang="en-US" altLang="ja-JP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6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3537</TotalTime>
  <Words>388</Words>
  <Application>Microsoft Office PowerPoint</Application>
  <PresentationFormat>A4 210 x 297 mm</PresentationFormat>
  <Paragraphs>49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AR Pゴシック体S</vt:lpstr>
      <vt:lpstr>ＤＨＰ特太ゴシック体</vt:lpstr>
      <vt:lpstr>HGPｺﾞｼｯｸE</vt:lpstr>
      <vt:lpstr>HGP創英角ｺﾞｼｯｸUB</vt:lpstr>
      <vt:lpstr>HGSGothicE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徳島県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kujime takeshi</dc:creator>
  <cp:lastModifiedBy>kujime takeshi</cp:lastModifiedBy>
  <cp:revision>47</cp:revision>
  <cp:lastPrinted>2022-07-05T05:24:38Z</cp:lastPrinted>
  <dcterms:created xsi:type="dcterms:W3CDTF">2022-06-30T02:37:40Z</dcterms:created>
  <dcterms:modified xsi:type="dcterms:W3CDTF">2022-07-07T05:47:58Z</dcterms:modified>
</cp:coreProperties>
</file>